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21" r:id="rId1"/>
  </p:sldMasterIdLst>
  <p:notesMasterIdLst>
    <p:notesMasterId r:id="rId39"/>
  </p:notesMasterIdLst>
  <p:sldIdLst>
    <p:sldId id="256" r:id="rId2"/>
    <p:sldId id="257" r:id="rId3"/>
    <p:sldId id="295" r:id="rId4"/>
    <p:sldId id="296" r:id="rId5"/>
    <p:sldId id="288" r:id="rId6"/>
    <p:sldId id="301" r:id="rId7"/>
    <p:sldId id="258" r:id="rId8"/>
    <p:sldId id="259" r:id="rId9"/>
    <p:sldId id="260" r:id="rId10"/>
    <p:sldId id="261" r:id="rId11"/>
    <p:sldId id="262" r:id="rId12"/>
    <p:sldId id="280" r:id="rId13"/>
    <p:sldId id="264" r:id="rId14"/>
    <p:sldId id="263" r:id="rId15"/>
    <p:sldId id="282" r:id="rId16"/>
    <p:sldId id="292" r:id="rId17"/>
    <p:sldId id="267" r:id="rId18"/>
    <p:sldId id="269" r:id="rId19"/>
    <p:sldId id="270" r:id="rId20"/>
    <p:sldId id="286" r:id="rId21"/>
    <p:sldId id="297" r:id="rId22"/>
    <p:sldId id="298" r:id="rId23"/>
    <p:sldId id="299" r:id="rId24"/>
    <p:sldId id="300" r:id="rId25"/>
    <p:sldId id="272" r:id="rId26"/>
    <p:sldId id="273" r:id="rId27"/>
    <p:sldId id="275" r:id="rId28"/>
    <p:sldId id="276" r:id="rId29"/>
    <p:sldId id="277" r:id="rId30"/>
    <p:sldId id="281" r:id="rId31"/>
    <p:sldId id="289" r:id="rId32"/>
    <p:sldId id="290" r:id="rId33"/>
    <p:sldId id="291" r:id="rId34"/>
    <p:sldId id="283" r:id="rId35"/>
    <p:sldId id="278" r:id="rId36"/>
    <p:sldId id="287" r:id="rId37"/>
    <p:sldId id="279" r:id="rId3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61091" autoAdjust="0"/>
  </p:normalViewPr>
  <p:slideViewPr>
    <p:cSldViewPr snapToGrid="0">
      <p:cViewPr varScale="1">
        <p:scale>
          <a:sx n="80" d="100"/>
          <a:sy n="80" d="100"/>
        </p:scale>
        <p:origin x="168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3BC2D1-5825-48F2-9767-E2A4B94B8F45}" type="doc">
      <dgm:prSet loTypeId="urn:microsoft.com/office/officeart/2005/8/layout/process4" loCatId="process" qsTypeId="urn:microsoft.com/office/officeart/2005/8/quickstyle/simple1" qsCatId="simple" csTypeId="urn:microsoft.com/office/officeart/2005/8/colors/accent5_2" csCatId="accent5" phldr="1"/>
      <dgm:spPr/>
      <dgm:t>
        <a:bodyPr/>
        <a:lstStyle/>
        <a:p>
          <a:endParaRPr lang="en-US"/>
        </a:p>
      </dgm:t>
    </dgm:pt>
    <dgm:pt modelId="{BFB3A029-0765-47F5-909B-7E60ED6615C3}">
      <dgm:prSet phldrT="[Text]"/>
      <dgm:spPr/>
      <dgm:t>
        <a:bodyPr/>
        <a:lstStyle/>
        <a:p>
          <a:r>
            <a:rPr lang="en-US"/>
            <a:t>Student meets eligibility and is approved for HHB services.</a:t>
          </a:r>
        </a:p>
      </dgm:t>
    </dgm:pt>
    <dgm:pt modelId="{E9D9941D-90BC-4C10-A88C-47A52A9F02E4}" type="parTrans" cxnId="{02B582D0-FC34-4B3C-82AE-F2415878A1F5}">
      <dgm:prSet/>
      <dgm:spPr/>
      <dgm:t>
        <a:bodyPr/>
        <a:lstStyle/>
        <a:p>
          <a:endParaRPr lang="en-US"/>
        </a:p>
      </dgm:t>
    </dgm:pt>
    <dgm:pt modelId="{D854B959-7BC5-4EF4-B168-00848407A085}" type="sibTrans" cxnId="{02B582D0-FC34-4B3C-82AE-F2415878A1F5}">
      <dgm:prSet/>
      <dgm:spPr/>
      <dgm:t>
        <a:bodyPr/>
        <a:lstStyle/>
        <a:p>
          <a:endParaRPr lang="en-US"/>
        </a:p>
      </dgm:t>
    </dgm:pt>
    <dgm:pt modelId="{88DBB151-185C-4B82-BD87-C31D71CBCBEA}">
      <dgm:prSet phldrT="[Text]"/>
      <dgm:spPr/>
      <dgm:t>
        <a:bodyPr/>
        <a:lstStyle/>
        <a:p>
          <a:r>
            <a:rPr lang="en-US"/>
            <a:t>Student misses school. The appropriate absence code is entered in Infinite Campus. (Ex.  absence is marked "excused" or "illness" if the cause is known.) </a:t>
          </a:r>
        </a:p>
      </dgm:t>
    </dgm:pt>
    <dgm:pt modelId="{DCA84320-66D8-485A-8CCB-2E2129DFB5A5}" type="parTrans" cxnId="{25909D69-2732-40A3-A30F-A88E7259A38E}">
      <dgm:prSet/>
      <dgm:spPr/>
      <dgm:t>
        <a:bodyPr/>
        <a:lstStyle/>
        <a:p>
          <a:endParaRPr lang="en-US"/>
        </a:p>
      </dgm:t>
    </dgm:pt>
    <dgm:pt modelId="{E72A1A0A-04BB-4558-A3E1-B585625C3163}" type="sibTrans" cxnId="{25909D69-2732-40A3-A30F-A88E7259A38E}">
      <dgm:prSet/>
      <dgm:spPr/>
      <dgm:t>
        <a:bodyPr/>
        <a:lstStyle/>
        <a:p>
          <a:endParaRPr lang="en-US"/>
        </a:p>
      </dgm:t>
    </dgm:pt>
    <dgm:pt modelId="{494297EE-7799-4F2F-AD1D-9AEFCA12654B}">
      <dgm:prSet phldrT="[Text]"/>
      <dgm:spPr/>
      <dgm:t>
        <a:bodyPr/>
        <a:lstStyle/>
        <a:p>
          <a:r>
            <a:rPr lang="en-US"/>
            <a:t>HHB Teacher informs HHB School Contact and SDCS that services have been provided. (</a:t>
          </a:r>
          <a:r>
            <a:rPr lang="en-US" i="1"/>
            <a:t>If a student is in a facility, verification of HHB instructional services provided will come from the facility.)</a:t>
          </a:r>
          <a:r>
            <a:rPr lang="en-US"/>
            <a:t> </a:t>
          </a:r>
        </a:p>
      </dgm:t>
    </dgm:pt>
    <dgm:pt modelId="{6BC1002A-9FCE-44DB-B7F4-697958F6F348}" type="parTrans" cxnId="{610962E0-EB36-4749-9B9E-0A38FAB2C4DC}">
      <dgm:prSet/>
      <dgm:spPr/>
      <dgm:t>
        <a:bodyPr/>
        <a:lstStyle/>
        <a:p>
          <a:endParaRPr lang="en-US"/>
        </a:p>
      </dgm:t>
    </dgm:pt>
    <dgm:pt modelId="{FB14AB15-E78E-40BF-82DA-A855984377FD}" type="sibTrans" cxnId="{610962E0-EB36-4749-9B9E-0A38FAB2C4DC}">
      <dgm:prSet/>
      <dgm:spPr/>
      <dgm:t>
        <a:bodyPr/>
        <a:lstStyle/>
        <a:p>
          <a:endParaRPr lang="en-US"/>
        </a:p>
      </dgm:t>
    </dgm:pt>
    <dgm:pt modelId="{37E63071-A930-494B-B780-419E68B60DE7}">
      <dgm:prSet/>
      <dgm:spPr/>
      <dgm:t>
        <a:bodyPr/>
        <a:lstStyle/>
        <a:p>
          <a:r>
            <a:rPr lang="en-US"/>
            <a:t>HHB Teacher is notified of student absences by teacher of record, HHB School Contact or parent.</a:t>
          </a:r>
        </a:p>
      </dgm:t>
    </dgm:pt>
    <dgm:pt modelId="{2D1AC579-D285-468E-BB64-8EB0D0ABC0D0}" type="parTrans" cxnId="{C906A8F7-A242-4C15-B98F-22A584A4C100}">
      <dgm:prSet/>
      <dgm:spPr/>
      <dgm:t>
        <a:bodyPr/>
        <a:lstStyle/>
        <a:p>
          <a:endParaRPr lang="en-US"/>
        </a:p>
      </dgm:t>
    </dgm:pt>
    <dgm:pt modelId="{0322E299-E0BF-4348-885F-9E54FDB25CCC}" type="sibTrans" cxnId="{C906A8F7-A242-4C15-B98F-22A584A4C100}">
      <dgm:prSet/>
      <dgm:spPr/>
      <dgm:t>
        <a:bodyPr/>
        <a:lstStyle/>
        <a:p>
          <a:endParaRPr lang="en-US"/>
        </a:p>
      </dgm:t>
    </dgm:pt>
    <dgm:pt modelId="{32F0293D-EA68-469A-BB0A-FFF39A875B6B}">
      <dgm:prSet/>
      <dgm:spPr/>
      <dgm:t>
        <a:bodyPr/>
        <a:lstStyle/>
        <a:p>
          <a:r>
            <a:rPr lang="en-US"/>
            <a:t>HHB Teacher provides services to the student.  The services are recorded on the payroll form. (</a:t>
          </a:r>
          <a:r>
            <a:rPr lang="en-US" i="1"/>
            <a:t>Teacher provides 3 hours service = student can be counted present for the week</a:t>
          </a:r>
          <a:r>
            <a:rPr lang="en-US"/>
            <a:t>.)</a:t>
          </a:r>
        </a:p>
      </dgm:t>
    </dgm:pt>
    <dgm:pt modelId="{8CB9128A-4DD8-43D1-BE13-B14684C8D621}" type="parTrans" cxnId="{EA716F77-E831-4FC3-B853-75F9C4ABE94D}">
      <dgm:prSet/>
      <dgm:spPr/>
      <dgm:t>
        <a:bodyPr/>
        <a:lstStyle/>
        <a:p>
          <a:endParaRPr lang="en-US"/>
        </a:p>
      </dgm:t>
    </dgm:pt>
    <dgm:pt modelId="{7FBAE8A3-716E-47A9-AAF1-00E0E5629CFA}" type="sibTrans" cxnId="{EA716F77-E831-4FC3-B853-75F9C4ABE94D}">
      <dgm:prSet/>
      <dgm:spPr/>
      <dgm:t>
        <a:bodyPr/>
        <a:lstStyle/>
        <a:p>
          <a:endParaRPr lang="en-US"/>
        </a:p>
      </dgm:t>
    </dgm:pt>
    <dgm:pt modelId="{46144376-CAC1-4ED4-BBD4-330D1B3BE00B}">
      <dgm:prSet phldrT="[Text]"/>
      <dgm:spPr/>
      <dgm:t>
        <a:bodyPr/>
        <a:lstStyle/>
        <a:p>
          <a:r>
            <a:rPr lang="en-US"/>
            <a:t>Approved beginning and ending dates for services are entered in Infinite Campus. </a:t>
          </a:r>
        </a:p>
      </dgm:t>
    </dgm:pt>
    <dgm:pt modelId="{D1E30C7D-680F-48C5-B85A-3F057FBC52AC}" type="parTrans" cxnId="{1CA96253-5E4B-41AE-9313-75D6DD83F3C0}">
      <dgm:prSet/>
      <dgm:spPr/>
      <dgm:t>
        <a:bodyPr/>
        <a:lstStyle/>
        <a:p>
          <a:endParaRPr lang="en-US"/>
        </a:p>
      </dgm:t>
    </dgm:pt>
    <dgm:pt modelId="{9878C2EC-6A90-4899-9445-BB6F474FC9EA}" type="sibTrans" cxnId="{1CA96253-5E4B-41AE-9313-75D6DD83F3C0}">
      <dgm:prSet/>
      <dgm:spPr/>
      <dgm:t>
        <a:bodyPr/>
        <a:lstStyle/>
        <a:p>
          <a:endParaRPr lang="en-US"/>
        </a:p>
      </dgm:t>
    </dgm:pt>
    <dgm:pt modelId="{806C80A0-D9C2-41F0-AF4C-179EAEB2DFCE}">
      <dgm:prSet phldrT="[Text]"/>
      <dgm:spPr/>
      <dgm:t>
        <a:bodyPr/>
        <a:lstStyle/>
        <a:p>
          <a:r>
            <a:rPr lang="en-US"/>
            <a:t>Student's attendance record is updated to  show he/she received HHB services for the days absent.  The code of "H" is entered for absences.  If the student received 3 hours, the "H " code is used for the week. </a:t>
          </a:r>
        </a:p>
      </dgm:t>
    </dgm:pt>
    <dgm:pt modelId="{A40DE5BE-AFB5-4136-9C01-534EE126B7E6}" type="parTrans" cxnId="{4F7F879D-BCA2-44A1-A621-71845299D213}">
      <dgm:prSet/>
      <dgm:spPr/>
      <dgm:t>
        <a:bodyPr/>
        <a:lstStyle/>
        <a:p>
          <a:endParaRPr lang="en-US"/>
        </a:p>
      </dgm:t>
    </dgm:pt>
    <dgm:pt modelId="{F9783CCA-2DFA-4947-90BB-CB2926FD45C5}" type="sibTrans" cxnId="{4F7F879D-BCA2-44A1-A621-71845299D213}">
      <dgm:prSet/>
      <dgm:spPr/>
      <dgm:t>
        <a:bodyPr/>
        <a:lstStyle/>
        <a:p>
          <a:endParaRPr lang="en-US"/>
        </a:p>
      </dgm:t>
    </dgm:pt>
    <dgm:pt modelId="{79C47FAA-E24C-4488-8DBB-0C1D1BA50CEA}" type="pres">
      <dgm:prSet presAssocID="{0E3BC2D1-5825-48F2-9767-E2A4B94B8F45}" presName="Name0" presStyleCnt="0">
        <dgm:presLayoutVars>
          <dgm:dir/>
          <dgm:animLvl val="lvl"/>
          <dgm:resizeHandles val="exact"/>
        </dgm:presLayoutVars>
      </dgm:prSet>
      <dgm:spPr/>
    </dgm:pt>
    <dgm:pt modelId="{48E824BA-B266-4AD0-A998-9AB0D3167498}" type="pres">
      <dgm:prSet presAssocID="{806C80A0-D9C2-41F0-AF4C-179EAEB2DFCE}" presName="boxAndChildren" presStyleCnt="0"/>
      <dgm:spPr/>
    </dgm:pt>
    <dgm:pt modelId="{C8908EF1-7201-4A30-B8B9-2CA20D2A83B5}" type="pres">
      <dgm:prSet presAssocID="{806C80A0-D9C2-41F0-AF4C-179EAEB2DFCE}" presName="parentTextBox" presStyleLbl="node1" presStyleIdx="0" presStyleCnt="7"/>
      <dgm:spPr/>
    </dgm:pt>
    <dgm:pt modelId="{C7657802-949B-4B50-B9FB-FF3CA19777F0}" type="pres">
      <dgm:prSet presAssocID="{FB14AB15-E78E-40BF-82DA-A855984377FD}" presName="sp" presStyleCnt="0"/>
      <dgm:spPr/>
    </dgm:pt>
    <dgm:pt modelId="{F07914AE-4987-45E1-A5EE-709BDB5723B7}" type="pres">
      <dgm:prSet presAssocID="{494297EE-7799-4F2F-AD1D-9AEFCA12654B}" presName="arrowAndChildren" presStyleCnt="0"/>
      <dgm:spPr/>
    </dgm:pt>
    <dgm:pt modelId="{78C050F2-168C-4524-B33F-2A04D79231F6}" type="pres">
      <dgm:prSet presAssocID="{494297EE-7799-4F2F-AD1D-9AEFCA12654B}" presName="parentTextArrow" presStyleLbl="node1" presStyleIdx="1" presStyleCnt="7"/>
      <dgm:spPr/>
    </dgm:pt>
    <dgm:pt modelId="{699FFECD-093F-4312-8DFF-D615EA0B3428}" type="pres">
      <dgm:prSet presAssocID="{7FBAE8A3-716E-47A9-AAF1-00E0E5629CFA}" presName="sp" presStyleCnt="0"/>
      <dgm:spPr/>
    </dgm:pt>
    <dgm:pt modelId="{DB8ADC35-3A15-4716-AB3B-E43FA3866294}" type="pres">
      <dgm:prSet presAssocID="{32F0293D-EA68-469A-BB0A-FFF39A875B6B}" presName="arrowAndChildren" presStyleCnt="0"/>
      <dgm:spPr/>
    </dgm:pt>
    <dgm:pt modelId="{ADAD8569-C36B-4CB7-AC9D-30E9B6E86E5C}" type="pres">
      <dgm:prSet presAssocID="{32F0293D-EA68-469A-BB0A-FFF39A875B6B}" presName="parentTextArrow" presStyleLbl="node1" presStyleIdx="2" presStyleCnt="7"/>
      <dgm:spPr/>
    </dgm:pt>
    <dgm:pt modelId="{1A8F575B-6206-4F83-B600-01F1CC5B5B55}" type="pres">
      <dgm:prSet presAssocID="{0322E299-E0BF-4348-885F-9E54FDB25CCC}" presName="sp" presStyleCnt="0"/>
      <dgm:spPr/>
    </dgm:pt>
    <dgm:pt modelId="{259D72E9-E692-45ED-87F7-B6B7E68B1FD1}" type="pres">
      <dgm:prSet presAssocID="{37E63071-A930-494B-B780-419E68B60DE7}" presName="arrowAndChildren" presStyleCnt="0"/>
      <dgm:spPr/>
    </dgm:pt>
    <dgm:pt modelId="{653EB31F-7BD0-4283-B85E-8FC87E4B5DC2}" type="pres">
      <dgm:prSet presAssocID="{37E63071-A930-494B-B780-419E68B60DE7}" presName="parentTextArrow" presStyleLbl="node1" presStyleIdx="3" presStyleCnt="7"/>
      <dgm:spPr/>
    </dgm:pt>
    <dgm:pt modelId="{7BB03491-153C-4129-86A9-071816E7DC86}" type="pres">
      <dgm:prSet presAssocID="{E72A1A0A-04BB-4558-A3E1-B585625C3163}" presName="sp" presStyleCnt="0"/>
      <dgm:spPr/>
    </dgm:pt>
    <dgm:pt modelId="{A6C9028E-94F2-41D3-8649-F0CEA1BF81E3}" type="pres">
      <dgm:prSet presAssocID="{88DBB151-185C-4B82-BD87-C31D71CBCBEA}" presName="arrowAndChildren" presStyleCnt="0"/>
      <dgm:spPr/>
    </dgm:pt>
    <dgm:pt modelId="{C1C59E78-A333-4C2F-8261-D686500F894E}" type="pres">
      <dgm:prSet presAssocID="{88DBB151-185C-4B82-BD87-C31D71CBCBEA}" presName="parentTextArrow" presStyleLbl="node1" presStyleIdx="4" presStyleCnt="7"/>
      <dgm:spPr/>
    </dgm:pt>
    <dgm:pt modelId="{1B033779-2F96-4064-8B91-DE986E65603E}" type="pres">
      <dgm:prSet presAssocID="{9878C2EC-6A90-4899-9445-BB6F474FC9EA}" presName="sp" presStyleCnt="0"/>
      <dgm:spPr/>
    </dgm:pt>
    <dgm:pt modelId="{83BE012D-C97D-4D95-9D84-857D8EA69BAE}" type="pres">
      <dgm:prSet presAssocID="{46144376-CAC1-4ED4-BBD4-330D1B3BE00B}" presName="arrowAndChildren" presStyleCnt="0"/>
      <dgm:spPr/>
    </dgm:pt>
    <dgm:pt modelId="{6AD5C2E0-9942-432E-99C0-58F037C6F8AF}" type="pres">
      <dgm:prSet presAssocID="{46144376-CAC1-4ED4-BBD4-330D1B3BE00B}" presName="parentTextArrow" presStyleLbl="node1" presStyleIdx="5" presStyleCnt="7"/>
      <dgm:spPr/>
    </dgm:pt>
    <dgm:pt modelId="{69E23CB1-DE31-474F-840D-0F95BA9F1DFA}" type="pres">
      <dgm:prSet presAssocID="{D854B959-7BC5-4EF4-B168-00848407A085}" presName="sp" presStyleCnt="0"/>
      <dgm:spPr/>
    </dgm:pt>
    <dgm:pt modelId="{64D2A7D9-6DF0-46FF-B9C8-88718086AE2C}" type="pres">
      <dgm:prSet presAssocID="{BFB3A029-0765-47F5-909B-7E60ED6615C3}" presName="arrowAndChildren" presStyleCnt="0"/>
      <dgm:spPr/>
    </dgm:pt>
    <dgm:pt modelId="{34E379BF-AE96-4882-9B41-8A026A263968}" type="pres">
      <dgm:prSet presAssocID="{BFB3A029-0765-47F5-909B-7E60ED6615C3}" presName="parentTextArrow" presStyleLbl="node1" presStyleIdx="6" presStyleCnt="7"/>
      <dgm:spPr/>
    </dgm:pt>
  </dgm:ptLst>
  <dgm:cxnLst>
    <dgm:cxn modelId="{9729CF01-C096-4896-B7E0-D94B831D16F5}" type="presOf" srcId="{494297EE-7799-4F2F-AD1D-9AEFCA12654B}" destId="{78C050F2-168C-4524-B33F-2A04D79231F6}" srcOrd="0" destOrd="0" presId="urn:microsoft.com/office/officeart/2005/8/layout/process4"/>
    <dgm:cxn modelId="{97C9333B-AA2D-4A38-A1C3-0A4D0052CBBA}" type="presOf" srcId="{0E3BC2D1-5825-48F2-9767-E2A4B94B8F45}" destId="{79C47FAA-E24C-4488-8DBB-0C1D1BA50CEA}" srcOrd="0" destOrd="0" presId="urn:microsoft.com/office/officeart/2005/8/layout/process4"/>
    <dgm:cxn modelId="{C784DD3B-E43E-4167-9A67-FA167BC250D8}" type="presOf" srcId="{806C80A0-D9C2-41F0-AF4C-179EAEB2DFCE}" destId="{C8908EF1-7201-4A30-B8B9-2CA20D2A83B5}" srcOrd="0" destOrd="0" presId="urn:microsoft.com/office/officeart/2005/8/layout/process4"/>
    <dgm:cxn modelId="{15C06A3F-6041-475A-9C34-EEF6012BFCDD}" type="presOf" srcId="{37E63071-A930-494B-B780-419E68B60DE7}" destId="{653EB31F-7BD0-4283-B85E-8FC87E4B5DC2}" srcOrd="0" destOrd="0" presId="urn:microsoft.com/office/officeart/2005/8/layout/process4"/>
    <dgm:cxn modelId="{5FCB5A47-E39A-46CC-96F3-1D20CFAD0526}" type="presOf" srcId="{88DBB151-185C-4B82-BD87-C31D71CBCBEA}" destId="{C1C59E78-A333-4C2F-8261-D686500F894E}" srcOrd="0" destOrd="0" presId="urn:microsoft.com/office/officeart/2005/8/layout/process4"/>
    <dgm:cxn modelId="{25909D69-2732-40A3-A30F-A88E7259A38E}" srcId="{0E3BC2D1-5825-48F2-9767-E2A4B94B8F45}" destId="{88DBB151-185C-4B82-BD87-C31D71CBCBEA}" srcOrd="2" destOrd="0" parTransId="{DCA84320-66D8-485A-8CCB-2E2129DFB5A5}" sibTransId="{E72A1A0A-04BB-4558-A3E1-B585625C3163}"/>
    <dgm:cxn modelId="{40C5A269-E841-4780-B866-C3D205F0260C}" type="presOf" srcId="{32F0293D-EA68-469A-BB0A-FFF39A875B6B}" destId="{ADAD8569-C36B-4CB7-AC9D-30E9B6E86E5C}" srcOrd="0" destOrd="0" presId="urn:microsoft.com/office/officeart/2005/8/layout/process4"/>
    <dgm:cxn modelId="{1CA96253-5E4B-41AE-9313-75D6DD83F3C0}" srcId="{0E3BC2D1-5825-48F2-9767-E2A4B94B8F45}" destId="{46144376-CAC1-4ED4-BBD4-330D1B3BE00B}" srcOrd="1" destOrd="0" parTransId="{D1E30C7D-680F-48C5-B85A-3F057FBC52AC}" sibTransId="{9878C2EC-6A90-4899-9445-BB6F474FC9EA}"/>
    <dgm:cxn modelId="{EA716F77-E831-4FC3-B853-75F9C4ABE94D}" srcId="{0E3BC2D1-5825-48F2-9767-E2A4B94B8F45}" destId="{32F0293D-EA68-469A-BB0A-FFF39A875B6B}" srcOrd="4" destOrd="0" parTransId="{8CB9128A-4DD8-43D1-BE13-B14684C8D621}" sibTransId="{7FBAE8A3-716E-47A9-AAF1-00E0E5629CFA}"/>
    <dgm:cxn modelId="{73EDE096-D4B5-4088-8E49-6FDF067D5C2C}" type="presOf" srcId="{46144376-CAC1-4ED4-BBD4-330D1B3BE00B}" destId="{6AD5C2E0-9942-432E-99C0-58F037C6F8AF}" srcOrd="0" destOrd="0" presId="urn:microsoft.com/office/officeart/2005/8/layout/process4"/>
    <dgm:cxn modelId="{4F7F879D-BCA2-44A1-A621-71845299D213}" srcId="{0E3BC2D1-5825-48F2-9767-E2A4B94B8F45}" destId="{806C80A0-D9C2-41F0-AF4C-179EAEB2DFCE}" srcOrd="6" destOrd="0" parTransId="{A40DE5BE-AFB5-4136-9C01-534EE126B7E6}" sibTransId="{F9783CCA-2DFA-4947-90BB-CB2926FD45C5}"/>
    <dgm:cxn modelId="{02B582D0-FC34-4B3C-82AE-F2415878A1F5}" srcId="{0E3BC2D1-5825-48F2-9767-E2A4B94B8F45}" destId="{BFB3A029-0765-47F5-909B-7E60ED6615C3}" srcOrd="0" destOrd="0" parTransId="{E9D9941D-90BC-4C10-A88C-47A52A9F02E4}" sibTransId="{D854B959-7BC5-4EF4-B168-00848407A085}"/>
    <dgm:cxn modelId="{FD128AD3-0F4E-4DBE-B426-056291993A61}" type="presOf" srcId="{BFB3A029-0765-47F5-909B-7E60ED6615C3}" destId="{34E379BF-AE96-4882-9B41-8A026A263968}" srcOrd="0" destOrd="0" presId="urn:microsoft.com/office/officeart/2005/8/layout/process4"/>
    <dgm:cxn modelId="{610962E0-EB36-4749-9B9E-0A38FAB2C4DC}" srcId="{0E3BC2D1-5825-48F2-9767-E2A4B94B8F45}" destId="{494297EE-7799-4F2F-AD1D-9AEFCA12654B}" srcOrd="5" destOrd="0" parTransId="{6BC1002A-9FCE-44DB-B7F4-697958F6F348}" sibTransId="{FB14AB15-E78E-40BF-82DA-A855984377FD}"/>
    <dgm:cxn modelId="{C906A8F7-A242-4C15-B98F-22A584A4C100}" srcId="{0E3BC2D1-5825-48F2-9767-E2A4B94B8F45}" destId="{37E63071-A930-494B-B780-419E68B60DE7}" srcOrd="3" destOrd="0" parTransId="{2D1AC579-D285-468E-BB64-8EB0D0ABC0D0}" sibTransId="{0322E299-E0BF-4348-885F-9E54FDB25CCC}"/>
    <dgm:cxn modelId="{DCEA5DBC-9DCB-45AF-84FC-675782F2AAFB}" type="presParOf" srcId="{79C47FAA-E24C-4488-8DBB-0C1D1BA50CEA}" destId="{48E824BA-B266-4AD0-A998-9AB0D3167498}" srcOrd="0" destOrd="0" presId="urn:microsoft.com/office/officeart/2005/8/layout/process4"/>
    <dgm:cxn modelId="{0BBA39DD-F0B6-46AB-89EA-E98A791E1410}" type="presParOf" srcId="{48E824BA-B266-4AD0-A998-9AB0D3167498}" destId="{C8908EF1-7201-4A30-B8B9-2CA20D2A83B5}" srcOrd="0" destOrd="0" presId="urn:microsoft.com/office/officeart/2005/8/layout/process4"/>
    <dgm:cxn modelId="{3FE2BDD4-A0E3-4A10-B5B6-8D4007051C23}" type="presParOf" srcId="{79C47FAA-E24C-4488-8DBB-0C1D1BA50CEA}" destId="{C7657802-949B-4B50-B9FB-FF3CA19777F0}" srcOrd="1" destOrd="0" presId="urn:microsoft.com/office/officeart/2005/8/layout/process4"/>
    <dgm:cxn modelId="{6C0B33DF-64DA-463B-A9E3-B132DDD9402D}" type="presParOf" srcId="{79C47FAA-E24C-4488-8DBB-0C1D1BA50CEA}" destId="{F07914AE-4987-45E1-A5EE-709BDB5723B7}" srcOrd="2" destOrd="0" presId="urn:microsoft.com/office/officeart/2005/8/layout/process4"/>
    <dgm:cxn modelId="{1A2B2EFA-EA17-4894-BFC0-22AD7852FA85}" type="presParOf" srcId="{F07914AE-4987-45E1-A5EE-709BDB5723B7}" destId="{78C050F2-168C-4524-B33F-2A04D79231F6}" srcOrd="0" destOrd="0" presId="urn:microsoft.com/office/officeart/2005/8/layout/process4"/>
    <dgm:cxn modelId="{5EF3B2D8-20DC-4EF9-A96E-7DF9F0AAF6B2}" type="presParOf" srcId="{79C47FAA-E24C-4488-8DBB-0C1D1BA50CEA}" destId="{699FFECD-093F-4312-8DFF-D615EA0B3428}" srcOrd="3" destOrd="0" presId="urn:microsoft.com/office/officeart/2005/8/layout/process4"/>
    <dgm:cxn modelId="{17C101FB-E423-4E1D-AB2A-58D77433CA3F}" type="presParOf" srcId="{79C47FAA-E24C-4488-8DBB-0C1D1BA50CEA}" destId="{DB8ADC35-3A15-4716-AB3B-E43FA3866294}" srcOrd="4" destOrd="0" presId="urn:microsoft.com/office/officeart/2005/8/layout/process4"/>
    <dgm:cxn modelId="{BD50F7EB-0815-4144-B338-5E292B4EA0E8}" type="presParOf" srcId="{DB8ADC35-3A15-4716-AB3B-E43FA3866294}" destId="{ADAD8569-C36B-4CB7-AC9D-30E9B6E86E5C}" srcOrd="0" destOrd="0" presId="urn:microsoft.com/office/officeart/2005/8/layout/process4"/>
    <dgm:cxn modelId="{4A0A1BAB-4957-4B02-8420-6621B14ECB01}" type="presParOf" srcId="{79C47FAA-E24C-4488-8DBB-0C1D1BA50CEA}" destId="{1A8F575B-6206-4F83-B600-01F1CC5B5B55}" srcOrd="5" destOrd="0" presId="urn:microsoft.com/office/officeart/2005/8/layout/process4"/>
    <dgm:cxn modelId="{DE9520C3-5A01-4B71-8D11-AD6CEBBFEDBD}" type="presParOf" srcId="{79C47FAA-E24C-4488-8DBB-0C1D1BA50CEA}" destId="{259D72E9-E692-45ED-87F7-B6B7E68B1FD1}" srcOrd="6" destOrd="0" presId="urn:microsoft.com/office/officeart/2005/8/layout/process4"/>
    <dgm:cxn modelId="{5588203E-C9BD-4669-8440-0BA0B127AE2B}" type="presParOf" srcId="{259D72E9-E692-45ED-87F7-B6B7E68B1FD1}" destId="{653EB31F-7BD0-4283-B85E-8FC87E4B5DC2}" srcOrd="0" destOrd="0" presId="urn:microsoft.com/office/officeart/2005/8/layout/process4"/>
    <dgm:cxn modelId="{7DA9899A-0821-4628-AC3D-F1532B64E64B}" type="presParOf" srcId="{79C47FAA-E24C-4488-8DBB-0C1D1BA50CEA}" destId="{7BB03491-153C-4129-86A9-071816E7DC86}" srcOrd="7" destOrd="0" presId="urn:microsoft.com/office/officeart/2005/8/layout/process4"/>
    <dgm:cxn modelId="{8067ED83-1389-4252-B183-B7F2D97E6F18}" type="presParOf" srcId="{79C47FAA-E24C-4488-8DBB-0C1D1BA50CEA}" destId="{A6C9028E-94F2-41D3-8649-F0CEA1BF81E3}" srcOrd="8" destOrd="0" presId="urn:microsoft.com/office/officeart/2005/8/layout/process4"/>
    <dgm:cxn modelId="{EA5AE8A4-2E79-49D0-A5C4-BDA41A65A191}" type="presParOf" srcId="{A6C9028E-94F2-41D3-8649-F0CEA1BF81E3}" destId="{C1C59E78-A333-4C2F-8261-D686500F894E}" srcOrd="0" destOrd="0" presId="urn:microsoft.com/office/officeart/2005/8/layout/process4"/>
    <dgm:cxn modelId="{6A900C64-F4BC-4469-8301-ADD9A39502F9}" type="presParOf" srcId="{79C47FAA-E24C-4488-8DBB-0C1D1BA50CEA}" destId="{1B033779-2F96-4064-8B91-DE986E65603E}" srcOrd="9" destOrd="0" presId="urn:microsoft.com/office/officeart/2005/8/layout/process4"/>
    <dgm:cxn modelId="{7F1B8001-6DD3-451B-88F1-02F9391383E7}" type="presParOf" srcId="{79C47FAA-E24C-4488-8DBB-0C1D1BA50CEA}" destId="{83BE012D-C97D-4D95-9D84-857D8EA69BAE}" srcOrd="10" destOrd="0" presId="urn:microsoft.com/office/officeart/2005/8/layout/process4"/>
    <dgm:cxn modelId="{71CDA0F9-2B54-4064-B643-1CA49716FC3F}" type="presParOf" srcId="{83BE012D-C97D-4D95-9D84-857D8EA69BAE}" destId="{6AD5C2E0-9942-432E-99C0-58F037C6F8AF}" srcOrd="0" destOrd="0" presId="urn:microsoft.com/office/officeart/2005/8/layout/process4"/>
    <dgm:cxn modelId="{712AA7BE-8B14-49F6-955A-8F7BE1F78AC0}" type="presParOf" srcId="{79C47FAA-E24C-4488-8DBB-0C1D1BA50CEA}" destId="{69E23CB1-DE31-474F-840D-0F95BA9F1DFA}" srcOrd="11" destOrd="0" presId="urn:microsoft.com/office/officeart/2005/8/layout/process4"/>
    <dgm:cxn modelId="{848E550B-E718-466C-9CA4-80F38AF29CBB}" type="presParOf" srcId="{79C47FAA-E24C-4488-8DBB-0C1D1BA50CEA}" destId="{64D2A7D9-6DF0-46FF-B9C8-88718086AE2C}" srcOrd="12" destOrd="0" presId="urn:microsoft.com/office/officeart/2005/8/layout/process4"/>
    <dgm:cxn modelId="{5476156A-237D-4EF0-8745-5ABE03D69F00}" type="presParOf" srcId="{64D2A7D9-6DF0-46FF-B9C8-88718086AE2C}" destId="{34E379BF-AE96-4882-9B41-8A026A26396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908EF1-7201-4A30-B8B9-2CA20D2A83B5}">
      <dsp:nvSpPr>
        <dsp:cNvPr id="0" name=""/>
        <dsp:cNvSpPr/>
      </dsp:nvSpPr>
      <dsp:spPr>
        <a:xfrm>
          <a:off x="0" y="6133399"/>
          <a:ext cx="7737417" cy="67117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a:t>Student's attendance record is updated to  show he/she received HHB services for the days absent.  The code of "H" is entered for absences.  If the student received 3 hours, the "H " code is used for the week. </a:t>
          </a:r>
        </a:p>
      </dsp:txBody>
      <dsp:txXfrm>
        <a:off x="0" y="6133399"/>
        <a:ext cx="7737417" cy="671174"/>
      </dsp:txXfrm>
    </dsp:sp>
    <dsp:sp modelId="{78C050F2-168C-4524-B33F-2A04D79231F6}">
      <dsp:nvSpPr>
        <dsp:cNvPr id="0" name=""/>
        <dsp:cNvSpPr/>
      </dsp:nvSpPr>
      <dsp:spPr>
        <a:xfrm rot="10800000">
          <a:off x="0" y="5111200"/>
          <a:ext cx="7737417" cy="1032266"/>
        </a:xfrm>
        <a:prstGeom prst="upArrowCallou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a:t>HHB Teacher informs HHB School Contact and SDCS that services have been provided. (</a:t>
          </a:r>
          <a:r>
            <a:rPr lang="en-US" sz="1100" i="1" kern="1200"/>
            <a:t>If a student is in a facility, verification of HHB instructional services provided will come from the facility.)</a:t>
          </a:r>
          <a:r>
            <a:rPr lang="en-US" sz="1100" kern="1200"/>
            <a:t> </a:t>
          </a:r>
        </a:p>
      </dsp:txBody>
      <dsp:txXfrm rot="10800000">
        <a:off x="0" y="5111200"/>
        <a:ext cx="7737417" cy="670735"/>
      </dsp:txXfrm>
    </dsp:sp>
    <dsp:sp modelId="{ADAD8569-C36B-4CB7-AC9D-30E9B6E86E5C}">
      <dsp:nvSpPr>
        <dsp:cNvPr id="0" name=""/>
        <dsp:cNvSpPr/>
      </dsp:nvSpPr>
      <dsp:spPr>
        <a:xfrm rot="10800000">
          <a:off x="0" y="4089001"/>
          <a:ext cx="7737417" cy="1032266"/>
        </a:xfrm>
        <a:prstGeom prst="upArrowCallou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a:t>HHB Teacher provides services to the student.  The services are recorded on the payroll form. (</a:t>
          </a:r>
          <a:r>
            <a:rPr lang="en-US" sz="1100" i="1" kern="1200"/>
            <a:t>Teacher provides 3 hours service = student can be counted present for the week</a:t>
          </a:r>
          <a:r>
            <a:rPr lang="en-US" sz="1100" kern="1200"/>
            <a:t>.)</a:t>
          </a:r>
        </a:p>
      </dsp:txBody>
      <dsp:txXfrm rot="10800000">
        <a:off x="0" y="4089001"/>
        <a:ext cx="7737417" cy="670735"/>
      </dsp:txXfrm>
    </dsp:sp>
    <dsp:sp modelId="{653EB31F-7BD0-4283-B85E-8FC87E4B5DC2}">
      <dsp:nvSpPr>
        <dsp:cNvPr id="0" name=""/>
        <dsp:cNvSpPr/>
      </dsp:nvSpPr>
      <dsp:spPr>
        <a:xfrm rot="10800000">
          <a:off x="0" y="3066802"/>
          <a:ext cx="7737417" cy="1032266"/>
        </a:xfrm>
        <a:prstGeom prst="upArrowCallou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a:t>HHB Teacher is notified of student absences by teacher of record, HHB School Contact or parent.</a:t>
          </a:r>
        </a:p>
      </dsp:txBody>
      <dsp:txXfrm rot="10800000">
        <a:off x="0" y="3066802"/>
        <a:ext cx="7737417" cy="670735"/>
      </dsp:txXfrm>
    </dsp:sp>
    <dsp:sp modelId="{C1C59E78-A333-4C2F-8261-D686500F894E}">
      <dsp:nvSpPr>
        <dsp:cNvPr id="0" name=""/>
        <dsp:cNvSpPr/>
      </dsp:nvSpPr>
      <dsp:spPr>
        <a:xfrm rot="10800000">
          <a:off x="0" y="2044603"/>
          <a:ext cx="7737417" cy="1032266"/>
        </a:xfrm>
        <a:prstGeom prst="upArrowCallou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a:t>Student misses school. The appropriate absence code is entered in Infinite Campus. (Ex.  absence is marked "excused" or "illness" if the cause is known.) </a:t>
          </a:r>
        </a:p>
      </dsp:txBody>
      <dsp:txXfrm rot="10800000">
        <a:off x="0" y="2044603"/>
        <a:ext cx="7737417" cy="670735"/>
      </dsp:txXfrm>
    </dsp:sp>
    <dsp:sp modelId="{6AD5C2E0-9942-432E-99C0-58F037C6F8AF}">
      <dsp:nvSpPr>
        <dsp:cNvPr id="0" name=""/>
        <dsp:cNvSpPr/>
      </dsp:nvSpPr>
      <dsp:spPr>
        <a:xfrm rot="10800000">
          <a:off x="0" y="1022404"/>
          <a:ext cx="7737417" cy="1032266"/>
        </a:xfrm>
        <a:prstGeom prst="upArrowCallou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a:t>Approved beginning and ending dates for services are entered in Infinite Campus. </a:t>
          </a:r>
        </a:p>
      </dsp:txBody>
      <dsp:txXfrm rot="10800000">
        <a:off x="0" y="1022404"/>
        <a:ext cx="7737417" cy="670735"/>
      </dsp:txXfrm>
    </dsp:sp>
    <dsp:sp modelId="{34E379BF-AE96-4882-9B41-8A026A263968}">
      <dsp:nvSpPr>
        <dsp:cNvPr id="0" name=""/>
        <dsp:cNvSpPr/>
      </dsp:nvSpPr>
      <dsp:spPr>
        <a:xfrm rot="10800000">
          <a:off x="0" y="206"/>
          <a:ext cx="7737417" cy="1032266"/>
        </a:xfrm>
        <a:prstGeom prst="upArrowCallou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a:t>Student meets eligibility and is approved for HHB services.</a:t>
          </a:r>
        </a:p>
      </dsp:txBody>
      <dsp:txXfrm rot="10800000">
        <a:off x="0" y="206"/>
        <a:ext cx="7737417" cy="670735"/>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A38255C-8C9F-487B-86DC-FB4DE4AADC16}" type="datetimeFigureOut">
              <a:rPr lang="en-US" smtClean="0"/>
              <a:t>3/10/2022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700A959-01A2-4A33-A3FF-F18370D7C6FE}" type="slidenum">
              <a:rPr lang="en-US" smtClean="0"/>
              <a:t>‹#›</a:t>
            </a:fld>
            <a:endParaRPr lang="en-US"/>
          </a:p>
        </p:txBody>
      </p:sp>
    </p:spTree>
    <p:extLst>
      <p:ext uri="{BB962C8B-B14F-4D97-AF65-F5344CB8AC3E}">
        <p14:creationId xmlns:p14="http://schemas.microsoft.com/office/powerpoint/2010/main" val="4222912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a:t>
            </a:r>
            <a:r>
              <a:rPr lang="en-US" baseline="0" dirty="0"/>
              <a:t> morning and Welcome to the annual training for school hospital/homebound contacts and teachers on Hospital Homebound Basics. </a:t>
            </a:r>
          </a:p>
          <a:p>
            <a:endParaRPr lang="en-US" baseline="0" dirty="0"/>
          </a:p>
          <a:p>
            <a:r>
              <a:rPr lang="en-US" baseline="0" dirty="0"/>
              <a:t>I am Aronica Gloster, Coordinator for Health Services and I oversee the HHB program.  Throughout the year, many of you will correspond with Mrs. Wanda Hutcheson, the administrative assistant who works diligently with me regarding HHB services.</a:t>
            </a:r>
          </a:p>
          <a:p>
            <a:endParaRPr lang="en-US" baseline="0" dirty="0"/>
          </a:p>
          <a:p>
            <a:r>
              <a:rPr lang="en-US" baseline="0" dirty="0"/>
              <a:t>Housekeeping:</a:t>
            </a:r>
          </a:p>
          <a:p>
            <a:pPr marL="174708" indent="-174708">
              <a:buFont typeface="Arial" panose="020B0604020202020204" pitchFamily="34" charset="0"/>
              <a:buChar char="•"/>
            </a:pPr>
            <a:r>
              <a:rPr lang="en-US" baseline="0" dirty="0"/>
              <a:t>Please mute your microphone</a:t>
            </a:r>
          </a:p>
          <a:p>
            <a:pPr marL="174708" indent="-174708">
              <a:buFont typeface="Arial" panose="020B0604020202020204" pitchFamily="34" charset="0"/>
              <a:buChar char="•"/>
            </a:pPr>
            <a:r>
              <a:rPr lang="en-US" baseline="0" dirty="0"/>
              <a:t>If you have questions, please use the chat feature and type it in</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00A959-01A2-4A33-A3FF-F18370D7C6FE}" type="slidenum">
              <a:rPr lang="en-US" smtClean="0"/>
              <a:t>1</a:t>
            </a:fld>
            <a:endParaRPr lang="en-US"/>
          </a:p>
        </p:txBody>
      </p:sp>
    </p:spTree>
    <p:extLst>
      <p:ext uri="{BB962C8B-B14F-4D97-AF65-F5344CB8AC3E}">
        <p14:creationId xmlns:p14="http://schemas.microsoft.com/office/powerpoint/2010/main" val="80365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a:t>
            </a:r>
            <a:r>
              <a:rPr lang="en-US" baseline="0" dirty="0"/>
              <a:t> Student must be anticipated to be absent a minimum of 10 consecutive days  (full time services)  or</a:t>
            </a:r>
          </a:p>
          <a:p>
            <a:endParaRPr lang="en-US" baseline="0" dirty="0"/>
          </a:p>
          <a:p>
            <a:pPr marL="232943" indent="-232943">
              <a:buAutoNum type="arabicPeriod" startAt="4"/>
            </a:pPr>
            <a:r>
              <a:rPr lang="en-US" baseline="0" dirty="0"/>
              <a:t>Anticipated to be absent a total of 10 days or more during the school year for intermittent  services.  </a:t>
            </a:r>
          </a:p>
          <a:p>
            <a:endParaRPr lang="en-US" baseline="0" dirty="0"/>
          </a:p>
          <a:p>
            <a:pPr marL="232943" indent="-232943">
              <a:buAutoNum type="arabicPeriod" startAt="5"/>
            </a:pPr>
            <a:r>
              <a:rPr lang="en-US" baseline="0" dirty="0"/>
              <a:t>If on the block schedule, the number of days threshold is reduced to 5.</a:t>
            </a:r>
          </a:p>
          <a:p>
            <a:pPr marL="232943" indent="-232943">
              <a:buAutoNum type="arabicPeriod" startAt="5"/>
            </a:pPr>
            <a:endParaRPr lang="en-US" baseline="0" dirty="0"/>
          </a:p>
          <a:p>
            <a:pPr lvl="1">
              <a:lnSpc>
                <a:spcPct val="150000"/>
              </a:lnSpc>
            </a:pPr>
            <a:endParaRPr lang="en-US" dirty="0"/>
          </a:p>
          <a:p>
            <a:pPr marL="232943" indent="-232943">
              <a:buAutoNum type="arabicPeriod" startAt="5"/>
            </a:pPr>
            <a:endParaRPr lang="en-US" baseline="0" dirty="0"/>
          </a:p>
          <a:p>
            <a:pPr marL="232943" indent="-232943">
              <a:buAutoNum type="arabicPeriod" startAt="5"/>
            </a:pPr>
            <a:endParaRPr lang="en-US" baseline="0" dirty="0"/>
          </a:p>
          <a:p>
            <a:pPr marL="232943" indent="-232943">
              <a:buAutoNum type="arabicPeriod" startAt="5"/>
            </a:pPr>
            <a:endParaRPr lang="en-US" baseline="0" dirty="0"/>
          </a:p>
        </p:txBody>
      </p:sp>
      <p:sp>
        <p:nvSpPr>
          <p:cNvPr id="4" name="Slide Number Placeholder 3"/>
          <p:cNvSpPr>
            <a:spLocks noGrp="1"/>
          </p:cNvSpPr>
          <p:nvPr>
            <p:ph type="sldNum" sz="quarter" idx="10"/>
          </p:nvPr>
        </p:nvSpPr>
        <p:spPr/>
        <p:txBody>
          <a:bodyPr/>
          <a:lstStyle/>
          <a:p>
            <a:fld id="{9700A959-01A2-4A33-A3FF-F18370D7C6FE}" type="slidenum">
              <a:rPr lang="en-US" smtClean="0"/>
              <a:t>10</a:t>
            </a:fld>
            <a:endParaRPr lang="en-US"/>
          </a:p>
        </p:txBody>
      </p:sp>
    </p:spTree>
    <p:extLst>
      <p:ext uri="{BB962C8B-B14F-4D97-AF65-F5344CB8AC3E}">
        <p14:creationId xmlns:p14="http://schemas.microsoft.com/office/powerpoint/2010/main" val="2512740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startAt="6"/>
            </a:pPr>
            <a:r>
              <a:rPr lang="en-US" baseline="0" dirty="0"/>
              <a:t>Students must also be free from influenza or other airborne contagious disease.  They can receive services after infection-risk is over.</a:t>
            </a:r>
          </a:p>
          <a:p>
            <a:pPr marL="232943" indent="-232943">
              <a:buAutoNum type="arabicPeriod" startAt="6"/>
            </a:pPr>
            <a:endParaRPr lang="en-US" baseline="0" dirty="0"/>
          </a:p>
          <a:p>
            <a:pPr marL="232943" indent="-232943">
              <a:buAutoNum type="arabicPeriod" startAt="6"/>
            </a:pPr>
            <a:r>
              <a:rPr lang="en-US" baseline="0" dirty="0"/>
              <a:t>Have the permission of a parent or guardian, unless 18 or older.  Even if older than 18, we try to work with parents if they are living at home.</a:t>
            </a:r>
          </a:p>
          <a:p>
            <a:pPr marL="232943" indent="-232943">
              <a:buAutoNum type="arabicPeriod" startAt="6"/>
            </a:pPr>
            <a:endParaRPr lang="en-US" baseline="0" dirty="0"/>
          </a:p>
          <a:p>
            <a:pPr marL="232943" indent="-232943">
              <a:buAutoNum type="arabicPeriod" startAt="6"/>
            </a:pPr>
            <a:r>
              <a:rPr lang="en-US" baseline="0" dirty="0"/>
              <a:t>Complete the HIPAA form so that we can contact doctors if needed to clarify conditions.</a:t>
            </a:r>
          </a:p>
          <a:p>
            <a:pPr marL="232943" indent="-232943">
              <a:buAutoNum type="arabicPeriod" startAt="6"/>
            </a:pPr>
            <a:endParaRPr lang="en-US" baseline="0" dirty="0"/>
          </a:p>
          <a:p>
            <a:pPr>
              <a:lnSpc>
                <a:spcPct val="150000"/>
              </a:lnSpc>
            </a:pPr>
            <a:r>
              <a:rPr lang="en-US" b="1" dirty="0"/>
              <a:t>COVID-19 Update:  </a:t>
            </a:r>
          </a:p>
          <a:p>
            <a:pPr lvl="1">
              <a:lnSpc>
                <a:spcPct val="150000"/>
              </a:lnSpc>
            </a:pPr>
            <a:r>
              <a:rPr lang="en-US" b="1" dirty="0"/>
              <a:t>Asymptomatic </a:t>
            </a:r>
            <a:r>
              <a:rPr lang="en-US" dirty="0"/>
              <a:t>= not eligible for services; students should work using online modules with their regular teachers to complete work. </a:t>
            </a:r>
          </a:p>
          <a:p>
            <a:pPr lvl="1">
              <a:lnSpc>
                <a:spcPct val="150000"/>
              </a:lnSpc>
            </a:pPr>
            <a:r>
              <a:rPr lang="en-US" b="1" dirty="0"/>
              <a:t>Symptomatic students </a:t>
            </a:r>
            <a:r>
              <a:rPr lang="en-US" dirty="0"/>
              <a:t>= Students who receive positive test may be eligible to receive services</a:t>
            </a:r>
            <a:r>
              <a:rPr lang="en-US" baseline="0" dirty="0"/>
              <a:t> </a:t>
            </a:r>
            <a:r>
              <a:rPr lang="en-US" dirty="0"/>
              <a:t>after infectious period is over  </a:t>
            </a:r>
            <a:endParaRPr lang="en-US" b="1" dirty="0"/>
          </a:p>
          <a:p>
            <a:pPr marL="232943" indent="-232943">
              <a:buAutoNum type="arabicPeriod" startAt="6"/>
            </a:pPr>
            <a:endParaRPr lang="en-US" dirty="0"/>
          </a:p>
        </p:txBody>
      </p:sp>
      <p:sp>
        <p:nvSpPr>
          <p:cNvPr id="4" name="Slide Number Placeholder 3"/>
          <p:cNvSpPr>
            <a:spLocks noGrp="1"/>
          </p:cNvSpPr>
          <p:nvPr>
            <p:ph type="sldNum" sz="quarter" idx="10"/>
          </p:nvPr>
        </p:nvSpPr>
        <p:spPr/>
        <p:txBody>
          <a:bodyPr/>
          <a:lstStyle/>
          <a:p>
            <a:fld id="{9700A959-01A2-4A33-A3FF-F18370D7C6FE}" type="slidenum">
              <a:rPr lang="en-US" smtClean="0"/>
              <a:t>11</a:t>
            </a:fld>
            <a:endParaRPr lang="en-US"/>
          </a:p>
        </p:txBody>
      </p:sp>
    </p:spTree>
    <p:extLst>
      <p:ext uri="{BB962C8B-B14F-4D97-AF65-F5344CB8AC3E}">
        <p14:creationId xmlns:p14="http://schemas.microsoft.com/office/powerpoint/2010/main" val="2058976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we’ll discuss</a:t>
            </a:r>
            <a:r>
              <a:rPr lang="en-US" baseline="0" dirty="0"/>
              <a:t> teacher qualifications.  </a:t>
            </a:r>
          </a:p>
          <a:p>
            <a:r>
              <a:rPr lang="en-US" dirty="0"/>
              <a:t>In</a:t>
            </a:r>
            <a:r>
              <a:rPr lang="en-US" baseline="0" dirty="0"/>
              <a:t> order to serve as a HHB teacher there are requirements:</a:t>
            </a:r>
          </a:p>
          <a:p>
            <a:pPr marL="174708" indent="-174708">
              <a:lnSpc>
                <a:spcPct val="150000"/>
              </a:lnSpc>
              <a:buFont typeface="Arial" panose="020B0604020202020204" pitchFamily="34" charset="0"/>
              <a:buChar char="•"/>
            </a:pPr>
            <a:r>
              <a:rPr lang="en-US" dirty="0"/>
              <a:t>Employed by RCSS</a:t>
            </a:r>
          </a:p>
          <a:p>
            <a:pPr marL="174708" indent="-174708">
              <a:lnSpc>
                <a:spcPct val="150000"/>
              </a:lnSpc>
              <a:buFont typeface="Arial" panose="020B0604020202020204" pitchFamily="34" charset="0"/>
              <a:buChar char="•"/>
            </a:pPr>
            <a:r>
              <a:rPr lang="en-US" dirty="0"/>
              <a:t>Current GA Teaching Certificate</a:t>
            </a:r>
          </a:p>
          <a:p>
            <a:pPr marL="174708" indent="-174708">
              <a:lnSpc>
                <a:spcPct val="150000"/>
              </a:lnSpc>
              <a:buFont typeface="Arial" panose="020B0604020202020204" pitchFamily="34" charset="0"/>
              <a:buChar char="•"/>
            </a:pPr>
            <a:r>
              <a:rPr lang="en-US" dirty="0"/>
              <a:t>If student is out more than 20 days, best practice is to use a HQ teacher</a:t>
            </a:r>
          </a:p>
          <a:p>
            <a:pPr marL="174708" indent="-174708">
              <a:lnSpc>
                <a:spcPct val="150000"/>
              </a:lnSpc>
              <a:buFont typeface="Arial" panose="020B0604020202020204" pitchFamily="34" charset="0"/>
              <a:buChar char="•"/>
            </a:pPr>
            <a:r>
              <a:rPr lang="en-US" dirty="0"/>
              <a:t>Preference is for teacher to be working in the grade level range of the student</a:t>
            </a:r>
          </a:p>
          <a:p>
            <a:pPr marL="174708" indent="-174708">
              <a:lnSpc>
                <a:spcPct val="150000"/>
              </a:lnSpc>
              <a:buFont typeface="Arial" panose="020B0604020202020204" pitchFamily="34" charset="0"/>
              <a:buChar char="•"/>
            </a:pPr>
            <a:r>
              <a:rPr lang="en-US" dirty="0"/>
              <a:t>SPED certification – to work with SWD</a:t>
            </a:r>
          </a:p>
          <a:p>
            <a:pPr marL="174708" indent="-174708">
              <a:lnSpc>
                <a:spcPct val="150000"/>
              </a:lnSpc>
              <a:buFont typeface="Arial" panose="020B0604020202020204" pitchFamily="34" charset="0"/>
              <a:buChar char="•"/>
            </a:pPr>
            <a:r>
              <a:rPr lang="en-US" dirty="0"/>
              <a:t>Ability to adjust to a variety of home situations</a:t>
            </a:r>
          </a:p>
          <a:p>
            <a:pPr marL="174708" indent="-174708">
              <a:lnSpc>
                <a:spcPct val="150000"/>
              </a:lnSpc>
              <a:buFont typeface="Arial" panose="020B0604020202020204" pitchFamily="34" charset="0"/>
              <a:buChar char="•"/>
            </a:pPr>
            <a:r>
              <a:rPr lang="en-US" dirty="0"/>
              <a:t>Appreciation of cultural diversity</a:t>
            </a:r>
          </a:p>
          <a:p>
            <a:pPr marL="174708" indent="-174708" defTabSz="931774">
              <a:lnSpc>
                <a:spcPct val="150000"/>
              </a:lnSpc>
              <a:buFont typeface="Arial" panose="020B0604020202020204" pitchFamily="34" charset="0"/>
              <a:buChar char="•"/>
              <a:defRPr/>
            </a:pPr>
            <a:r>
              <a:rPr lang="en-US" dirty="0"/>
              <a:t>Ability to travel to and from or communicate with student’s school of enrollment</a:t>
            </a:r>
          </a:p>
          <a:p>
            <a:endParaRPr lang="en-US" dirty="0"/>
          </a:p>
          <a:p>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9700A959-01A2-4A33-A3FF-F18370D7C6FE}" type="slidenum">
              <a:rPr lang="en-US" smtClean="0"/>
              <a:t>12</a:t>
            </a:fld>
            <a:endParaRPr lang="en-US"/>
          </a:p>
        </p:txBody>
      </p:sp>
    </p:spTree>
    <p:extLst>
      <p:ext uri="{BB962C8B-B14F-4D97-AF65-F5344CB8AC3E}">
        <p14:creationId xmlns:p14="http://schemas.microsoft.com/office/powerpoint/2010/main" val="1085650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Parents</a:t>
            </a:r>
            <a:r>
              <a:rPr lang="en-US" baseline="0" dirty="0"/>
              <a:t> apply through the school HHB contact and complete the application.  Forms no longer online for parents to access because they circumvent school.</a:t>
            </a:r>
          </a:p>
          <a:p>
            <a:endParaRPr lang="en-US" baseline="0" dirty="0"/>
          </a:p>
          <a:p>
            <a:r>
              <a:rPr lang="en-US" baseline="0" dirty="0"/>
              <a:t>If approval is granted, an Educational Services Plan meeting must be held.  It can be face to face, verbal or by email.  However, it should be documented.  It explains the terms of the HHB services.  SST, 504 and IEP forms can be updated to reflect the HHB services.    HHB Teachers should be involved in the meeting to the extent possible.  The meeting must be scheduled within 5 days of receiving the </a:t>
            </a:r>
            <a:r>
              <a:rPr lang="en-US" baseline="0" dirty="0" err="1"/>
              <a:t>physican’s</a:t>
            </a:r>
            <a:r>
              <a:rPr lang="en-US" baseline="0" dirty="0"/>
              <a:t> statement.  We turn around paperwork and provide approval or disapproval within 48 business hours.</a:t>
            </a:r>
          </a:p>
          <a:p>
            <a:endParaRPr lang="en-US" baseline="0" dirty="0"/>
          </a:p>
          <a:p>
            <a:r>
              <a:rPr lang="en-US" baseline="0" dirty="0"/>
              <a:t>Until approved for services, the parent and school should collaborate to keep up with assignments.  </a:t>
            </a:r>
            <a:endParaRPr lang="en-US" dirty="0"/>
          </a:p>
        </p:txBody>
      </p:sp>
      <p:sp>
        <p:nvSpPr>
          <p:cNvPr id="4" name="Slide Number Placeholder 3"/>
          <p:cNvSpPr>
            <a:spLocks noGrp="1"/>
          </p:cNvSpPr>
          <p:nvPr>
            <p:ph type="sldNum" sz="quarter" idx="10"/>
          </p:nvPr>
        </p:nvSpPr>
        <p:spPr/>
        <p:txBody>
          <a:bodyPr/>
          <a:lstStyle/>
          <a:p>
            <a:fld id="{9700A959-01A2-4A33-A3FF-F18370D7C6FE}" type="slidenum">
              <a:rPr lang="en-US" smtClean="0"/>
              <a:t>13</a:t>
            </a:fld>
            <a:endParaRPr lang="en-US"/>
          </a:p>
        </p:txBody>
      </p:sp>
    </p:spTree>
    <p:extLst>
      <p:ext uri="{BB962C8B-B14F-4D97-AF65-F5344CB8AC3E}">
        <p14:creationId xmlns:p14="http://schemas.microsoft.com/office/powerpoint/2010/main" val="2715049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can services begin?</a:t>
            </a:r>
          </a:p>
          <a:p>
            <a:pPr marL="232943" indent="-232943">
              <a:buFont typeface="+mj-lt"/>
              <a:buAutoNum type="arabicPeriod"/>
            </a:pPr>
            <a:r>
              <a:rPr lang="en-US" dirty="0"/>
              <a:t>Applications have to be completed annually.  Services don’t automatically continue from year to year.</a:t>
            </a:r>
          </a:p>
          <a:p>
            <a:pPr marL="232943" indent="-232943">
              <a:buFont typeface="+mj-lt"/>
              <a:buAutoNum type="arabicPeriod"/>
            </a:pPr>
            <a:r>
              <a:rPr lang="en-US" dirty="0"/>
              <a:t>Services cannot be granted to begin prior to the date of the doctor’s signature on the referral form.</a:t>
            </a:r>
          </a:p>
          <a:p>
            <a:pPr marL="232943" indent="-232943">
              <a:buFont typeface="+mj-lt"/>
              <a:buAutoNum type="arabicPeriod"/>
            </a:pPr>
            <a:r>
              <a:rPr lang="en-US" dirty="0"/>
              <a:t>It is important to know the type of services a child is receiving (full-time/intermittent). If a child is receiving intermittent services, the student must be absent for </a:t>
            </a:r>
            <a:r>
              <a:rPr lang="en-US" b="1" dirty="0"/>
              <a:t>3 </a:t>
            </a:r>
            <a:r>
              <a:rPr lang="en-US" dirty="0"/>
              <a:t> consecutive days before services should be rendered.  Therefore, it is important to maintain contact with the school or parent regarding weekly absences. </a:t>
            </a:r>
          </a:p>
          <a:p>
            <a:pPr marL="232943" indent="-232943">
              <a:buFont typeface="+mj-lt"/>
              <a:buAutoNum type="arabicPeriod"/>
            </a:pPr>
            <a:r>
              <a:rPr lang="en-US" dirty="0"/>
              <a:t>Note that students with chronic illnesses may not have to meet the three consecutive day threshold.  We use  a sliding scale for the students based on the number of absences for the week.  </a:t>
            </a:r>
          </a:p>
          <a:p>
            <a:pPr marL="698830" lvl="1" indent="-232943">
              <a:buFont typeface="+mj-lt"/>
              <a:buAutoNum type="arabicPeriod"/>
            </a:pPr>
            <a:r>
              <a:rPr lang="en-US" dirty="0"/>
              <a:t>If absent 2 days = 1 </a:t>
            </a:r>
            <a:r>
              <a:rPr lang="en-US" dirty="0" err="1"/>
              <a:t>hr</a:t>
            </a:r>
            <a:endParaRPr lang="en-US" dirty="0"/>
          </a:p>
          <a:p>
            <a:pPr marL="698830" lvl="1" indent="-232943">
              <a:buFont typeface="+mj-lt"/>
              <a:buAutoNum type="arabicPeriod"/>
            </a:pPr>
            <a:r>
              <a:rPr lang="en-US" dirty="0"/>
              <a:t>3 days = 1.5 hrs.</a:t>
            </a:r>
          </a:p>
          <a:p>
            <a:pPr marL="698830" lvl="1" indent="-232943">
              <a:buFont typeface="+mj-lt"/>
              <a:buAutoNum type="arabicPeriod"/>
            </a:pPr>
            <a:r>
              <a:rPr lang="en-US" dirty="0"/>
              <a:t>4 days = 2 hrs.</a:t>
            </a:r>
          </a:p>
          <a:p>
            <a:pPr marL="698830" lvl="1" indent="-232943">
              <a:buFont typeface="+mj-lt"/>
              <a:buAutoNum type="arabicPeriod"/>
            </a:pPr>
            <a:r>
              <a:rPr lang="en-US" dirty="0"/>
              <a:t>5 days = 3 hrs.</a:t>
            </a:r>
          </a:p>
          <a:p>
            <a:r>
              <a:rPr lang="en-US" dirty="0"/>
              <a:t>However, this schedule should be used only for those students who have situations like chemotherapy treatments, dialysis treatments, etc.  Generally, students must be absent 3 consecutive days. </a:t>
            </a:r>
          </a:p>
          <a:p>
            <a:r>
              <a:rPr lang="en-US" baseline="0" dirty="0"/>
              <a:t>  </a:t>
            </a:r>
            <a:endParaRPr lang="en-US" dirty="0"/>
          </a:p>
        </p:txBody>
      </p:sp>
      <p:sp>
        <p:nvSpPr>
          <p:cNvPr id="4" name="Slide Number Placeholder 3"/>
          <p:cNvSpPr>
            <a:spLocks noGrp="1"/>
          </p:cNvSpPr>
          <p:nvPr>
            <p:ph type="sldNum" sz="quarter" idx="10"/>
          </p:nvPr>
        </p:nvSpPr>
        <p:spPr/>
        <p:txBody>
          <a:bodyPr/>
          <a:lstStyle/>
          <a:p>
            <a:fld id="{9700A959-01A2-4A33-A3FF-F18370D7C6FE}" type="slidenum">
              <a:rPr lang="en-US" smtClean="0"/>
              <a:t>14</a:t>
            </a:fld>
            <a:endParaRPr lang="en-US"/>
          </a:p>
        </p:txBody>
      </p:sp>
    </p:spTree>
    <p:extLst>
      <p:ext uri="{BB962C8B-B14F-4D97-AF65-F5344CB8AC3E}">
        <p14:creationId xmlns:p14="http://schemas.microsoft.com/office/powerpoint/2010/main" val="3784808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shows how to provide services for students</a:t>
            </a:r>
            <a:r>
              <a:rPr lang="en-US" baseline="0" dirty="0"/>
              <a:t> who are absent due to chronic illness. </a:t>
            </a:r>
          </a:p>
          <a:p>
            <a:endParaRPr lang="en-US" baseline="0" dirty="0"/>
          </a:p>
          <a:p>
            <a:r>
              <a:rPr lang="en-US" dirty="0"/>
              <a:t>1 day absent for each of these students is 36 minutes.</a:t>
            </a:r>
          </a:p>
        </p:txBody>
      </p:sp>
      <p:sp>
        <p:nvSpPr>
          <p:cNvPr id="4" name="Slide Number Placeholder 3"/>
          <p:cNvSpPr>
            <a:spLocks noGrp="1"/>
          </p:cNvSpPr>
          <p:nvPr>
            <p:ph type="sldNum" sz="quarter" idx="10"/>
          </p:nvPr>
        </p:nvSpPr>
        <p:spPr/>
        <p:txBody>
          <a:bodyPr/>
          <a:lstStyle/>
          <a:p>
            <a:fld id="{9700A959-01A2-4A33-A3FF-F18370D7C6FE}" type="slidenum">
              <a:rPr lang="en-US" smtClean="0"/>
              <a:t>15</a:t>
            </a:fld>
            <a:endParaRPr lang="en-US"/>
          </a:p>
        </p:txBody>
      </p:sp>
    </p:spTree>
    <p:extLst>
      <p:ext uri="{BB962C8B-B14F-4D97-AF65-F5344CB8AC3E}">
        <p14:creationId xmlns:p14="http://schemas.microsoft.com/office/powerpoint/2010/main" val="425177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let’s talk about</a:t>
            </a:r>
            <a:r>
              <a:rPr lang="en-US" baseline="0" dirty="0"/>
              <a:t> the delivery of services – Where can they be provided?</a:t>
            </a:r>
          </a:p>
          <a:p>
            <a:endParaRPr lang="en-US" dirty="0"/>
          </a:p>
          <a:p>
            <a:r>
              <a:rPr lang="en-US" dirty="0"/>
              <a:t>The can</a:t>
            </a:r>
            <a:r>
              <a:rPr lang="en-US" baseline="0" dirty="0"/>
              <a:t> be online – using Teams, Zoom, or other conferencing platforms.</a:t>
            </a:r>
            <a:endParaRPr lang="en-US" dirty="0"/>
          </a:p>
          <a:p>
            <a:pPr marL="232943" indent="-232943">
              <a:buAutoNum type="arabicPeriod"/>
            </a:pPr>
            <a:r>
              <a:rPr lang="en-US" baseline="0" dirty="0"/>
              <a:t>They can be at the child’s home or another public venue</a:t>
            </a:r>
          </a:p>
          <a:p>
            <a:pPr marL="232943" indent="-232943">
              <a:buAutoNum type="arabicPeriod"/>
            </a:pPr>
            <a:r>
              <a:rPr lang="en-US" baseline="0" dirty="0"/>
              <a:t>Should have table or desk, be well ventilated, be smoke-free, clean and quiet</a:t>
            </a:r>
          </a:p>
          <a:p>
            <a:pPr marL="232943" indent="-232943">
              <a:buAutoNum type="arabicPeriod"/>
            </a:pPr>
            <a:r>
              <a:rPr lang="en-US" baseline="0" dirty="0"/>
              <a:t>Note where services are held in the ESP</a:t>
            </a:r>
          </a:p>
          <a:p>
            <a:pPr marL="232943" indent="-232943">
              <a:buAutoNum type="arabicPeriod"/>
            </a:pPr>
            <a:r>
              <a:rPr lang="en-US" baseline="0" dirty="0"/>
              <a:t>A parent, guardian or other designated adult (indicated in ESP) over 21 should be present during sessions.</a:t>
            </a:r>
          </a:p>
          <a:p>
            <a:pPr marL="232943" indent="-232943">
              <a:buAutoNum type="arabicPeriod"/>
            </a:pPr>
            <a:endParaRPr lang="en-US" dirty="0"/>
          </a:p>
        </p:txBody>
      </p:sp>
      <p:sp>
        <p:nvSpPr>
          <p:cNvPr id="4" name="Slide Number Placeholder 3"/>
          <p:cNvSpPr>
            <a:spLocks noGrp="1"/>
          </p:cNvSpPr>
          <p:nvPr>
            <p:ph type="sldNum" sz="quarter" idx="10"/>
          </p:nvPr>
        </p:nvSpPr>
        <p:spPr/>
        <p:txBody>
          <a:bodyPr/>
          <a:lstStyle/>
          <a:p>
            <a:fld id="{9700A959-01A2-4A33-A3FF-F18370D7C6FE}" type="slidenum">
              <a:rPr lang="en-US" smtClean="0"/>
              <a:t>16</a:t>
            </a:fld>
            <a:endParaRPr lang="en-US"/>
          </a:p>
        </p:txBody>
      </p:sp>
    </p:spTree>
    <p:extLst>
      <p:ext uri="{BB962C8B-B14F-4D97-AF65-F5344CB8AC3E}">
        <p14:creationId xmlns:p14="http://schemas.microsoft.com/office/powerpoint/2010/main" val="3018428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slide talks about scheduling services:</a:t>
            </a:r>
          </a:p>
          <a:p>
            <a:endParaRPr lang="en-US" baseline="0" dirty="0"/>
          </a:p>
          <a:p>
            <a:pPr marL="232943" indent="-232943">
              <a:buAutoNum type="arabicPeriod"/>
            </a:pPr>
            <a:r>
              <a:rPr lang="en-US" baseline="0" dirty="0"/>
              <a:t>ESP must include beginning and ending dates</a:t>
            </a:r>
          </a:p>
          <a:p>
            <a:pPr marL="232943" indent="-232943">
              <a:buAutoNum type="arabicPeriod"/>
            </a:pPr>
            <a:r>
              <a:rPr lang="en-US" baseline="0" dirty="0"/>
              <a:t>Teacher and parent communicate to determine the dates and times of services</a:t>
            </a:r>
          </a:p>
          <a:p>
            <a:pPr marL="232943" indent="-232943">
              <a:buAutoNum type="arabicPeriod"/>
            </a:pPr>
            <a:r>
              <a:rPr lang="en-US" baseline="0" dirty="0"/>
              <a:t>The services must be provided outside of contract hours</a:t>
            </a:r>
          </a:p>
          <a:p>
            <a:pPr marL="232943" indent="-232943">
              <a:buAutoNum type="arabicPeriod"/>
            </a:pPr>
            <a:r>
              <a:rPr lang="en-US" baseline="0" dirty="0"/>
              <a:t>The services are typically done on weekdays; Weekend services should be more rare, on a case-by-case basis with permission from District Coordinator</a:t>
            </a:r>
          </a:p>
          <a:p>
            <a:pPr marL="232943" indent="-232943">
              <a:buAutoNum type="arabicPeriod"/>
            </a:pPr>
            <a:r>
              <a:rPr lang="en-US" baseline="0" dirty="0"/>
              <a:t>Generally services are not provided during the summer.  We may be able to test a student, but otherwise services are not provided.  The only other exception is for SPED students who receive extended year services.  (We will look into summer services more)</a:t>
            </a:r>
          </a:p>
          <a:p>
            <a:pPr marL="232943" indent="-232943">
              <a:buAutoNum type="arabicPeriod"/>
            </a:pPr>
            <a:endParaRPr lang="en-US" baseline="0" dirty="0"/>
          </a:p>
          <a:p>
            <a:pPr marL="232943" indent="-232943">
              <a:buAutoNum type="arabicPeriod"/>
            </a:pPr>
            <a:endParaRPr lang="en-US" baseline="0" dirty="0"/>
          </a:p>
          <a:p>
            <a:pPr defTabSz="931774">
              <a:defRPr/>
            </a:pPr>
            <a:r>
              <a:rPr lang="en-US" dirty="0"/>
              <a:t>In order to provide best services, HHB teachers must work in conjunction with the students’ scheduled teachers, HHB Contact .  For </a:t>
            </a:r>
            <a:r>
              <a:rPr lang="en-US" dirty="0" err="1"/>
              <a:t>SPEd</a:t>
            </a:r>
            <a:r>
              <a:rPr lang="en-US" dirty="0"/>
              <a:t> students, this should include a thorough review of the IEP so that you are aware of goals.  HHB teachers should not be independently assigning work; rather they are to help ensure school assignments are fulfilled.</a:t>
            </a:r>
          </a:p>
          <a:p>
            <a:pPr marL="232943" indent="-232943">
              <a:buAutoNum type="arabicPeriod"/>
            </a:pPr>
            <a:endParaRPr lang="en-US" dirty="0"/>
          </a:p>
        </p:txBody>
      </p:sp>
      <p:sp>
        <p:nvSpPr>
          <p:cNvPr id="4" name="Slide Number Placeholder 3"/>
          <p:cNvSpPr>
            <a:spLocks noGrp="1"/>
          </p:cNvSpPr>
          <p:nvPr>
            <p:ph type="sldNum" sz="quarter" idx="10"/>
          </p:nvPr>
        </p:nvSpPr>
        <p:spPr/>
        <p:txBody>
          <a:bodyPr/>
          <a:lstStyle/>
          <a:p>
            <a:fld id="{9700A959-01A2-4A33-A3FF-F18370D7C6FE}" type="slidenum">
              <a:rPr lang="en-US" smtClean="0"/>
              <a:t>17</a:t>
            </a:fld>
            <a:endParaRPr lang="en-US"/>
          </a:p>
        </p:txBody>
      </p:sp>
    </p:spTree>
    <p:extLst>
      <p:ext uri="{BB962C8B-B14F-4D97-AF65-F5344CB8AC3E}">
        <p14:creationId xmlns:p14="http://schemas.microsoft.com/office/powerpoint/2010/main" val="578851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should happen during HHB session?</a:t>
            </a:r>
          </a:p>
          <a:p>
            <a:r>
              <a:rPr lang="en-US" b="1" dirty="0"/>
              <a:t>Direct Instruction</a:t>
            </a:r>
          </a:p>
          <a:p>
            <a:pPr lvl="1"/>
            <a:r>
              <a:rPr lang="en-US" dirty="0"/>
              <a:t>HHB teacher should provide student with assignments from school (if parent has not provided them)</a:t>
            </a:r>
          </a:p>
          <a:p>
            <a:pPr lvl="1"/>
            <a:r>
              <a:rPr lang="en-US" dirty="0"/>
              <a:t>HHB teacher provides instruction</a:t>
            </a:r>
          </a:p>
          <a:p>
            <a:pPr lvl="1"/>
            <a:r>
              <a:rPr lang="en-US" dirty="0"/>
              <a:t>HHB teacher leaves assignments for student to complete</a:t>
            </a:r>
          </a:p>
          <a:p>
            <a:pPr lvl="1"/>
            <a:r>
              <a:rPr lang="en-US" dirty="0"/>
              <a:t>HHB teacher returns to take assignments to students teacher of record</a:t>
            </a:r>
          </a:p>
          <a:p>
            <a:r>
              <a:rPr lang="en-US" b="1" dirty="0"/>
              <a:t>Tutoring/Remediation</a:t>
            </a:r>
            <a:endParaRPr lang="en-US" dirty="0"/>
          </a:p>
          <a:p>
            <a:r>
              <a:rPr lang="en-US" b="1" dirty="0"/>
              <a:t>Online Instruction </a:t>
            </a:r>
            <a:r>
              <a:rPr lang="en-US" dirty="0"/>
              <a:t>– Canvas, </a:t>
            </a:r>
            <a:r>
              <a:rPr lang="en-US" dirty="0" err="1"/>
              <a:t>Edgenuity</a:t>
            </a:r>
            <a:r>
              <a:rPr lang="en-US" dirty="0"/>
              <a:t>, I-Ready, etc.</a:t>
            </a:r>
          </a:p>
          <a:p>
            <a:r>
              <a:rPr lang="en-US" b="1" dirty="0"/>
              <a:t>School must provide materials and books for students.  </a:t>
            </a:r>
            <a:r>
              <a:rPr lang="en-US" dirty="0"/>
              <a:t>It is the parent/guardian’s responsibility to pick up and sign-out books.  </a:t>
            </a:r>
            <a:endParaRPr lang="en-US" b="1" dirty="0"/>
          </a:p>
          <a:p>
            <a:r>
              <a:rPr lang="en-US" dirty="0"/>
              <a:t>Ideally, HHB teacher should have Teacher’s Editions</a:t>
            </a:r>
          </a:p>
          <a:p>
            <a:endParaRPr lang="en-US" dirty="0"/>
          </a:p>
        </p:txBody>
      </p:sp>
      <p:sp>
        <p:nvSpPr>
          <p:cNvPr id="4" name="Slide Number Placeholder 3"/>
          <p:cNvSpPr>
            <a:spLocks noGrp="1"/>
          </p:cNvSpPr>
          <p:nvPr>
            <p:ph type="sldNum" sz="quarter" idx="10"/>
          </p:nvPr>
        </p:nvSpPr>
        <p:spPr/>
        <p:txBody>
          <a:bodyPr/>
          <a:lstStyle/>
          <a:p>
            <a:fld id="{9700A959-01A2-4A33-A3FF-F18370D7C6FE}" type="slidenum">
              <a:rPr lang="en-US" smtClean="0"/>
              <a:t>18</a:t>
            </a:fld>
            <a:endParaRPr lang="en-US"/>
          </a:p>
        </p:txBody>
      </p:sp>
    </p:spTree>
    <p:extLst>
      <p:ext uri="{BB962C8B-B14F-4D97-AF65-F5344CB8AC3E}">
        <p14:creationId xmlns:p14="http://schemas.microsoft.com/office/powerpoint/2010/main" val="27448018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subjects should be taught during sessions?</a:t>
            </a:r>
          </a:p>
          <a:p>
            <a:r>
              <a:rPr lang="en-US" dirty="0"/>
              <a:t>Emphasis should be put on </a:t>
            </a:r>
            <a:r>
              <a:rPr lang="en-US" b="1" dirty="0"/>
              <a:t>core subjects </a:t>
            </a:r>
            <a:r>
              <a:rPr lang="en-US" dirty="0"/>
              <a:t>(Math, English, Science, Social Studies)</a:t>
            </a:r>
          </a:p>
          <a:p>
            <a:r>
              <a:rPr lang="en-US" dirty="0"/>
              <a:t>The ESP team should explain specifics  of instruction.</a:t>
            </a:r>
          </a:p>
          <a:p>
            <a:r>
              <a:rPr lang="en-US" dirty="0"/>
              <a:t>Students are still responsible for standardized testing (I-Ready, Benchmarks, GMAS)</a:t>
            </a:r>
          </a:p>
          <a:p>
            <a:pPr lvl="1"/>
            <a:r>
              <a:rPr lang="en-US" dirty="0"/>
              <a:t>Testing accommodations need to be considered, referenced in ESP and listed in 504 or IEP</a:t>
            </a:r>
          </a:p>
          <a:p>
            <a:r>
              <a:rPr lang="en-US" dirty="0"/>
              <a:t>Students are responsible for Career Development/ BRIDGE Bill requirements (coordinate with School Counselor)</a:t>
            </a:r>
          </a:p>
          <a:p>
            <a:r>
              <a:rPr lang="en-US" b="1" dirty="0"/>
              <a:t>Who grades assignments?  </a:t>
            </a:r>
            <a:r>
              <a:rPr lang="en-US" dirty="0"/>
              <a:t>The student’s teacher of record.  It is not the HHB teacher’s responsibility to grade assignments.</a:t>
            </a:r>
            <a:endParaRPr lang="en-US" b="1" dirty="0"/>
          </a:p>
          <a:p>
            <a:endParaRPr lang="en-US" dirty="0"/>
          </a:p>
          <a:p>
            <a:endParaRPr lang="en-US" dirty="0"/>
          </a:p>
        </p:txBody>
      </p:sp>
      <p:sp>
        <p:nvSpPr>
          <p:cNvPr id="4" name="Slide Number Placeholder 3"/>
          <p:cNvSpPr>
            <a:spLocks noGrp="1"/>
          </p:cNvSpPr>
          <p:nvPr>
            <p:ph type="sldNum" sz="quarter" idx="10"/>
          </p:nvPr>
        </p:nvSpPr>
        <p:spPr/>
        <p:txBody>
          <a:bodyPr/>
          <a:lstStyle/>
          <a:p>
            <a:fld id="{9700A959-01A2-4A33-A3FF-F18370D7C6FE}" type="slidenum">
              <a:rPr lang="en-US" smtClean="0"/>
              <a:t>19</a:t>
            </a:fld>
            <a:endParaRPr lang="en-US"/>
          </a:p>
        </p:txBody>
      </p:sp>
    </p:spTree>
    <p:extLst>
      <p:ext uri="{BB962C8B-B14F-4D97-AF65-F5344CB8AC3E}">
        <p14:creationId xmlns:p14="http://schemas.microsoft.com/office/powerpoint/2010/main" val="1170129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a:t>
            </a:r>
            <a:r>
              <a:rPr lang="en-US" baseline="0" dirty="0"/>
              <a:t> I want to touch on the topics as you see listed on this slide.  I’ll provide a brief overview of the program, talk about COVID &amp; HHB, student eligibility, the application process, attendance and coding, scheduling, instructional delivery and materials, termination of services, important forms, and payroll (how you get paid).  </a:t>
            </a:r>
            <a:endParaRPr lang="en-US" dirty="0"/>
          </a:p>
        </p:txBody>
      </p:sp>
      <p:sp>
        <p:nvSpPr>
          <p:cNvPr id="4" name="Slide Number Placeholder 3"/>
          <p:cNvSpPr>
            <a:spLocks noGrp="1"/>
          </p:cNvSpPr>
          <p:nvPr>
            <p:ph type="sldNum" sz="quarter" idx="10"/>
          </p:nvPr>
        </p:nvSpPr>
        <p:spPr/>
        <p:txBody>
          <a:bodyPr/>
          <a:lstStyle/>
          <a:p>
            <a:fld id="{9700A959-01A2-4A33-A3FF-F18370D7C6FE}" type="slidenum">
              <a:rPr lang="en-US" smtClean="0"/>
              <a:t>2</a:t>
            </a:fld>
            <a:endParaRPr lang="en-US"/>
          </a:p>
        </p:txBody>
      </p:sp>
    </p:spTree>
    <p:extLst>
      <p:ext uri="{BB962C8B-B14F-4D97-AF65-F5344CB8AC3E}">
        <p14:creationId xmlns:p14="http://schemas.microsoft.com/office/powerpoint/2010/main" val="108383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past few years, procedures regarding pregnant</a:t>
            </a:r>
            <a:r>
              <a:rPr lang="en-US" baseline="0" dirty="0"/>
              <a:t> students have changed.  </a:t>
            </a:r>
          </a:p>
          <a:p>
            <a:pPr marL="174708" indent="-174708">
              <a:buFont typeface="Arial" panose="020B0604020202020204" pitchFamily="34" charset="0"/>
              <a:buChar char="•"/>
            </a:pPr>
            <a:r>
              <a:rPr lang="en-US" dirty="0"/>
              <a:t>Title IX prohibits sending students home simply because they are pregnant.  Pregnant students can attend school unless their medical doctor determines they should be at home.</a:t>
            </a:r>
          </a:p>
          <a:p>
            <a:pPr marL="174708" indent="-174708">
              <a:buFont typeface="Arial" panose="020B0604020202020204" pitchFamily="34" charset="0"/>
              <a:buChar char="•"/>
            </a:pPr>
            <a:r>
              <a:rPr lang="en-US" dirty="0"/>
              <a:t>Pregnant students can receive Hospital/Homebound Services; however they must follow the referral procedures.</a:t>
            </a:r>
          </a:p>
          <a:p>
            <a:pPr marL="174708" indent="-174708">
              <a:buFont typeface="Arial" panose="020B0604020202020204" pitchFamily="34" charset="0"/>
              <a:buChar char="•"/>
            </a:pPr>
            <a:r>
              <a:rPr lang="en-US" dirty="0"/>
              <a:t>Post-Partum HHB services should be provided for six (6) weeks.  A medical referral form must be completed. </a:t>
            </a:r>
          </a:p>
          <a:p>
            <a:pPr marL="174708" indent="-174708">
              <a:buFont typeface="Arial" panose="020B0604020202020204" pitchFamily="34" charset="0"/>
              <a:buChar char="•"/>
            </a:pPr>
            <a:r>
              <a:rPr lang="en-US" dirty="0"/>
              <a:t>For students who have complications during pregnancy, HHB referral procedures should be followed.  Upon receipt and approval of a completed medical referral from a doctor, the student can receive HHB services prior to delivery. </a:t>
            </a:r>
          </a:p>
          <a:p>
            <a:endParaRPr lang="en-US" dirty="0"/>
          </a:p>
        </p:txBody>
      </p:sp>
      <p:sp>
        <p:nvSpPr>
          <p:cNvPr id="4" name="Slide Number Placeholder 3"/>
          <p:cNvSpPr>
            <a:spLocks noGrp="1"/>
          </p:cNvSpPr>
          <p:nvPr>
            <p:ph type="sldNum" sz="quarter" idx="10"/>
          </p:nvPr>
        </p:nvSpPr>
        <p:spPr/>
        <p:txBody>
          <a:bodyPr/>
          <a:lstStyle/>
          <a:p>
            <a:fld id="{9700A959-01A2-4A33-A3FF-F18370D7C6FE}" type="slidenum">
              <a:rPr lang="en-US" smtClean="0"/>
              <a:t>20</a:t>
            </a:fld>
            <a:endParaRPr lang="en-US"/>
          </a:p>
        </p:txBody>
      </p:sp>
    </p:spTree>
    <p:extLst>
      <p:ext uri="{BB962C8B-B14F-4D97-AF65-F5344CB8AC3E}">
        <p14:creationId xmlns:p14="http://schemas.microsoft.com/office/powerpoint/2010/main" val="1370470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Will also work with SDCS with attendance.</a:t>
            </a:r>
          </a:p>
          <a:p>
            <a:endParaRPr lang="en-US" baseline="0" dirty="0"/>
          </a:p>
          <a:p>
            <a:r>
              <a:rPr lang="en-US" baseline="0" dirty="0"/>
              <a:t>1.. Regarding attendance – students should be marked absent until services are provided.</a:t>
            </a:r>
          </a:p>
          <a:p>
            <a:endParaRPr lang="en-US" baseline="0" dirty="0"/>
          </a:p>
          <a:p>
            <a:pPr marL="232943" indent="-232943">
              <a:buAutoNum type="arabicPeriod" startAt="2"/>
            </a:pPr>
            <a:r>
              <a:rPr lang="en-US" baseline="0" dirty="0"/>
              <a:t>It is  the HHB teachers’ responsibility to notify the homeroom teacher or HHB contact if services are rendered. </a:t>
            </a:r>
          </a:p>
          <a:p>
            <a:pPr marL="232943" indent="-232943">
              <a:buAutoNum type="arabicPeriod" startAt="2"/>
            </a:pPr>
            <a:endParaRPr lang="en-US" baseline="0" dirty="0"/>
          </a:p>
          <a:p>
            <a:pPr marL="232943" indent="-232943">
              <a:buAutoNum type="arabicPeriod" startAt="2"/>
            </a:pPr>
            <a:r>
              <a:rPr lang="en-US" baseline="0" dirty="0"/>
              <a:t>If the student receives 3 hours of service during the week, he/she may be counted present for the entire week. </a:t>
            </a:r>
          </a:p>
          <a:p>
            <a:pPr marL="232943" indent="-232943">
              <a:buAutoNum type="arabicPeriod" startAt="2"/>
            </a:pPr>
            <a:endParaRPr lang="en-US" baseline="0" dirty="0"/>
          </a:p>
          <a:p>
            <a:pPr marL="232943" indent="-232943">
              <a:buAutoNum type="arabicPeriod" startAt="2"/>
            </a:pPr>
            <a:r>
              <a:rPr lang="en-US" baseline="0" dirty="0"/>
              <a:t>Schools must not put in “H” code until validation of hours served is provided.  </a:t>
            </a:r>
          </a:p>
          <a:p>
            <a:pPr marL="232943" indent="-232943">
              <a:buAutoNum type="arabicPeriod" startAt="2"/>
            </a:pPr>
            <a:endParaRPr lang="en-US" baseline="0" dirty="0"/>
          </a:p>
          <a:p>
            <a:pPr marL="232943" indent="-232943">
              <a:buAutoNum type="arabicPeriod" startAt="2"/>
            </a:pPr>
            <a:r>
              <a:rPr lang="en-US" baseline="0" dirty="0"/>
              <a:t>Sessions cancelled without valid reasons should not be rescheduled and the student will be counted absent.  </a:t>
            </a:r>
          </a:p>
        </p:txBody>
      </p:sp>
      <p:sp>
        <p:nvSpPr>
          <p:cNvPr id="4" name="Slide Number Placeholder 3"/>
          <p:cNvSpPr>
            <a:spLocks noGrp="1"/>
          </p:cNvSpPr>
          <p:nvPr>
            <p:ph type="sldNum" sz="quarter" idx="10"/>
          </p:nvPr>
        </p:nvSpPr>
        <p:spPr/>
        <p:txBody>
          <a:bodyPr/>
          <a:lstStyle/>
          <a:p>
            <a:fld id="{9700A959-01A2-4A33-A3FF-F18370D7C6FE}" type="slidenum">
              <a:rPr lang="en-US" smtClean="0"/>
              <a:t>21</a:t>
            </a:fld>
            <a:endParaRPr lang="en-US"/>
          </a:p>
        </p:txBody>
      </p:sp>
    </p:spTree>
    <p:extLst>
      <p:ext uri="{BB962C8B-B14F-4D97-AF65-F5344CB8AC3E}">
        <p14:creationId xmlns:p14="http://schemas.microsoft.com/office/powerpoint/2010/main" val="3708456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a:t>
            </a:r>
            <a:r>
              <a:rPr lang="en-US" baseline="0" dirty="0"/>
              <a:t> year, we began as one of our steps at the district office – entering information into IC so that schools can easily see if a student receives HHB services.  It is not yet a flag, but has been requested.  Schools will also be able to generate reports and we will too!  </a:t>
            </a:r>
          </a:p>
          <a:p>
            <a:endParaRPr lang="en-US" baseline="0" dirty="0"/>
          </a:p>
          <a:p>
            <a:r>
              <a:rPr lang="en-US" baseline="0" dirty="0"/>
              <a:t>Ms. Hutcheson enters this information each time we approve a referral and receive the teacher’s name. </a:t>
            </a:r>
          </a:p>
          <a:p>
            <a:endParaRPr lang="en-US" baseline="0" dirty="0"/>
          </a:p>
          <a:p>
            <a:r>
              <a:rPr lang="en-US" baseline="0" dirty="0"/>
              <a:t>The information is entered under custom programs.  The image on the right shows what the entry screen looks like.</a:t>
            </a:r>
            <a:endParaRPr lang="en-US" dirty="0"/>
          </a:p>
        </p:txBody>
      </p:sp>
      <p:sp>
        <p:nvSpPr>
          <p:cNvPr id="4" name="Slide Number Placeholder 3"/>
          <p:cNvSpPr>
            <a:spLocks noGrp="1"/>
          </p:cNvSpPr>
          <p:nvPr>
            <p:ph type="sldNum" sz="quarter" idx="10"/>
          </p:nvPr>
        </p:nvSpPr>
        <p:spPr/>
        <p:txBody>
          <a:bodyPr/>
          <a:lstStyle/>
          <a:p>
            <a:fld id="{9700A959-01A2-4A33-A3FF-F18370D7C6FE}" type="slidenum">
              <a:rPr lang="en-US" smtClean="0"/>
              <a:t>22</a:t>
            </a:fld>
            <a:endParaRPr lang="en-US"/>
          </a:p>
        </p:txBody>
      </p:sp>
    </p:spTree>
    <p:extLst>
      <p:ext uri="{BB962C8B-B14F-4D97-AF65-F5344CB8AC3E}">
        <p14:creationId xmlns:p14="http://schemas.microsoft.com/office/powerpoint/2010/main" val="4712194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slide shows a completed student entry.</a:t>
            </a:r>
            <a:endParaRPr lang="en-US" dirty="0"/>
          </a:p>
        </p:txBody>
      </p:sp>
      <p:sp>
        <p:nvSpPr>
          <p:cNvPr id="4" name="Slide Number Placeholder 3"/>
          <p:cNvSpPr>
            <a:spLocks noGrp="1"/>
          </p:cNvSpPr>
          <p:nvPr>
            <p:ph type="sldNum" sz="quarter" idx="10"/>
          </p:nvPr>
        </p:nvSpPr>
        <p:spPr/>
        <p:txBody>
          <a:bodyPr/>
          <a:lstStyle/>
          <a:p>
            <a:fld id="{9700A959-01A2-4A33-A3FF-F18370D7C6FE}" type="slidenum">
              <a:rPr lang="en-US" smtClean="0"/>
              <a:t>23</a:t>
            </a:fld>
            <a:endParaRPr lang="en-US"/>
          </a:p>
        </p:txBody>
      </p:sp>
    </p:spTree>
    <p:extLst>
      <p:ext uri="{BB962C8B-B14F-4D97-AF65-F5344CB8AC3E}">
        <p14:creationId xmlns:p14="http://schemas.microsoft.com/office/powerpoint/2010/main" val="22955014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here are the steps that should take place regarding attendance:</a:t>
            </a:r>
          </a:p>
          <a:p>
            <a:endParaRPr lang="en-US" baseline="0" dirty="0"/>
          </a:p>
        </p:txBody>
      </p:sp>
      <p:sp>
        <p:nvSpPr>
          <p:cNvPr id="4" name="Slide Number Placeholder 3"/>
          <p:cNvSpPr>
            <a:spLocks noGrp="1"/>
          </p:cNvSpPr>
          <p:nvPr>
            <p:ph type="sldNum" sz="quarter" idx="10"/>
          </p:nvPr>
        </p:nvSpPr>
        <p:spPr/>
        <p:txBody>
          <a:bodyPr/>
          <a:lstStyle/>
          <a:p>
            <a:fld id="{9700A959-01A2-4A33-A3FF-F18370D7C6FE}" type="slidenum">
              <a:rPr lang="en-US" smtClean="0"/>
              <a:t>24</a:t>
            </a:fld>
            <a:endParaRPr lang="en-US"/>
          </a:p>
        </p:txBody>
      </p:sp>
    </p:spTree>
    <p:extLst>
      <p:ext uri="{BB962C8B-B14F-4D97-AF65-F5344CB8AC3E}">
        <p14:creationId xmlns:p14="http://schemas.microsoft.com/office/powerpoint/2010/main" val="1972739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a:t>
            </a:r>
            <a:r>
              <a:rPr lang="en-US" baseline="0" dirty="0"/>
              <a:t> are services ended?  There are 10 circumstances:</a:t>
            </a:r>
          </a:p>
          <a:p>
            <a:endParaRPr lang="en-US" baseline="0" dirty="0"/>
          </a:p>
          <a:p>
            <a:pPr marL="232943" indent="-232943">
              <a:buAutoNum type="arabicPeriod"/>
            </a:pPr>
            <a:r>
              <a:rPr lang="en-US" baseline="0" dirty="0"/>
              <a:t>The doctor’s projected date on the medical form indicates the services should end</a:t>
            </a:r>
          </a:p>
          <a:p>
            <a:pPr marL="232943" indent="-232943">
              <a:buAutoNum type="arabicPeriod"/>
            </a:pPr>
            <a:r>
              <a:rPr lang="en-US" baseline="0" dirty="0"/>
              <a:t>The child’s condition changes – as documented by physician/psychiatrist</a:t>
            </a:r>
          </a:p>
          <a:p>
            <a:pPr marL="232943" indent="-232943">
              <a:buAutoNum type="arabicPeriod"/>
            </a:pPr>
            <a:r>
              <a:rPr lang="en-US" baseline="0" dirty="0"/>
              <a:t>Student’s absence is longer than what is on the medical form – in which case updated info. Must be obtained</a:t>
            </a:r>
          </a:p>
          <a:p>
            <a:pPr marL="232943" indent="-232943">
              <a:buAutoNum type="arabicPeriod"/>
            </a:pPr>
            <a:r>
              <a:rPr lang="en-US" baseline="0" dirty="0"/>
              <a:t>School year ends</a:t>
            </a:r>
          </a:p>
          <a:p>
            <a:pPr marL="232943" indent="-232943">
              <a:buAutoNum type="arabicPeriod"/>
            </a:pPr>
            <a:r>
              <a:rPr lang="en-US" baseline="0" dirty="0"/>
              <a:t>Student withdraws from the system.</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700A959-01A2-4A33-A3FF-F18370D7C6FE}" type="slidenum">
              <a:rPr lang="en-US" smtClean="0"/>
              <a:t>25</a:t>
            </a:fld>
            <a:endParaRPr lang="en-US"/>
          </a:p>
        </p:txBody>
      </p:sp>
    </p:spTree>
    <p:extLst>
      <p:ext uri="{BB962C8B-B14F-4D97-AF65-F5344CB8AC3E}">
        <p14:creationId xmlns:p14="http://schemas.microsoft.com/office/powerpoint/2010/main" val="6462613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startAt="6"/>
            </a:pPr>
            <a:r>
              <a:rPr lang="en-US" dirty="0"/>
              <a:t>The student isn’t doing the assigned</a:t>
            </a:r>
            <a:r>
              <a:rPr lang="en-US" baseline="0" dirty="0"/>
              <a:t> work. (Contact School HHB coordinator in such a case.  Don’t just stop going and not notify anyone.)</a:t>
            </a:r>
          </a:p>
          <a:p>
            <a:pPr marL="232943" indent="-232943">
              <a:buAutoNum type="arabicPeriod" startAt="6"/>
            </a:pPr>
            <a:r>
              <a:rPr lang="en-US" baseline="0" dirty="0"/>
              <a:t>The student is working, on vacation, extracurricular activities or isn’t confined to the home</a:t>
            </a:r>
          </a:p>
          <a:p>
            <a:pPr marL="232943" indent="-232943">
              <a:buAutoNum type="arabicPeriod" startAt="6"/>
            </a:pPr>
            <a:r>
              <a:rPr lang="en-US" baseline="0" dirty="0"/>
              <a:t>3 parent-cancelled absence without 24 hours’ notice</a:t>
            </a:r>
          </a:p>
          <a:p>
            <a:pPr marL="232943" indent="-232943">
              <a:buAutoNum type="arabicPeriod" startAt="6"/>
            </a:pPr>
            <a:r>
              <a:rPr lang="en-US" baseline="0" dirty="0"/>
              <a:t>Conditions for HHB services aren’t conducive or threaten the welfare of the teacher</a:t>
            </a:r>
          </a:p>
          <a:p>
            <a:pPr marL="232943" indent="-232943">
              <a:buAutoNum type="arabicPeriod" startAt="6"/>
            </a:pPr>
            <a:r>
              <a:rPr lang="en-US" baseline="0" dirty="0"/>
              <a:t>Parent ends services</a:t>
            </a:r>
            <a:endParaRPr lang="en-US" dirty="0"/>
          </a:p>
        </p:txBody>
      </p:sp>
      <p:sp>
        <p:nvSpPr>
          <p:cNvPr id="4" name="Slide Number Placeholder 3"/>
          <p:cNvSpPr>
            <a:spLocks noGrp="1"/>
          </p:cNvSpPr>
          <p:nvPr>
            <p:ph type="sldNum" sz="quarter" idx="10"/>
          </p:nvPr>
        </p:nvSpPr>
        <p:spPr/>
        <p:txBody>
          <a:bodyPr/>
          <a:lstStyle/>
          <a:p>
            <a:fld id="{9700A959-01A2-4A33-A3FF-F18370D7C6FE}" type="slidenum">
              <a:rPr lang="en-US" smtClean="0"/>
              <a:t>26</a:t>
            </a:fld>
            <a:endParaRPr lang="en-US"/>
          </a:p>
        </p:txBody>
      </p:sp>
    </p:spTree>
    <p:extLst>
      <p:ext uri="{BB962C8B-B14F-4D97-AF65-F5344CB8AC3E}">
        <p14:creationId xmlns:p14="http://schemas.microsoft.com/office/powerpoint/2010/main" val="8664192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00A959-01A2-4A33-A3FF-F18370D7C6FE}" type="slidenum">
              <a:rPr lang="en-US" smtClean="0"/>
              <a:t>27</a:t>
            </a:fld>
            <a:endParaRPr lang="en-US"/>
          </a:p>
        </p:txBody>
      </p:sp>
    </p:spTree>
    <p:extLst>
      <p:ext uri="{BB962C8B-B14F-4D97-AF65-F5344CB8AC3E}">
        <p14:creationId xmlns:p14="http://schemas.microsoft.com/office/powerpoint/2010/main" val="36051565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a:t>
            </a:r>
            <a:r>
              <a:rPr lang="en-US" baseline="0" dirty="0"/>
              <a:t> shows the ESP which includes general information including beginning and end dates of services, teacher info,  medical considerations, other adults who may be present in the absence of the parent, courses and medical accommodations.  There is also space provided for a re-entry plan and for signatures of all participants. </a:t>
            </a:r>
            <a:endParaRPr lang="en-US" dirty="0"/>
          </a:p>
        </p:txBody>
      </p:sp>
      <p:sp>
        <p:nvSpPr>
          <p:cNvPr id="4" name="Slide Number Placeholder 3"/>
          <p:cNvSpPr>
            <a:spLocks noGrp="1"/>
          </p:cNvSpPr>
          <p:nvPr>
            <p:ph type="sldNum" sz="quarter" idx="10"/>
          </p:nvPr>
        </p:nvSpPr>
        <p:spPr/>
        <p:txBody>
          <a:bodyPr/>
          <a:lstStyle/>
          <a:p>
            <a:fld id="{9700A959-01A2-4A33-A3FF-F18370D7C6FE}" type="slidenum">
              <a:rPr lang="en-US" smtClean="0"/>
              <a:t>28</a:t>
            </a:fld>
            <a:endParaRPr lang="en-US"/>
          </a:p>
        </p:txBody>
      </p:sp>
    </p:spTree>
    <p:extLst>
      <p:ext uri="{BB962C8B-B14F-4D97-AF65-F5344CB8AC3E}">
        <p14:creationId xmlns:p14="http://schemas.microsoft.com/office/powerpoint/2010/main" val="11864112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will I be paid as a HHB teacher?  No one wants to work and not receive</a:t>
            </a:r>
            <a:r>
              <a:rPr lang="en-US" b="1" baseline="0" dirty="0"/>
              <a:t> fair compensation; however there are a few things that can cause problems.  </a:t>
            </a:r>
            <a:endParaRPr lang="en-US" b="1" dirty="0"/>
          </a:p>
          <a:p>
            <a:endParaRPr lang="en-US" b="1" dirty="0"/>
          </a:p>
          <a:p>
            <a:pPr defTabSz="931774">
              <a:defRPr/>
            </a:pPr>
            <a:r>
              <a:rPr lang="en-US" b="1" dirty="0"/>
              <a:t>Rate of Pay: </a:t>
            </a:r>
            <a:r>
              <a:rPr lang="en-US" dirty="0"/>
              <a:t> Teachers will be paid on a per hour rate of pay calculated by years of experience and certificate level.   This is for no more than three (3) hours per week of instruction.  The calculation for additional time allotted for planning/travel will be determined by the Department of Student Services and added to your payroll</a:t>
            </a:r>
            <a:endParaRPr lang="en-US" b="1" dirty="0"/>
          </a:p>
          <a:p>
            <a:endParaRPr lang="en-US" b="1" dirty="0"/>
          </a:p>
          <a:p>
            <a:r>
              <a:rPr lang="en-US" b="1" dirty="0"/>
              <a:t>Payroll Forms </a:t>
            </a:r>
          </a:p>
          <a:p>
            <a:pPr marL="698830" lvl="1" indent="-232943">
              <a:buFont typeface="+mj-lt"/>
              <a:buAutoNum type="arabicPeriod"/>
            </a:pPr>
            <a:r>
              <a:rPr lang="en-US" dirty="0"/>
              <a:t>Turn</a:t>
            </a:r>
            <a:r>
              <a:rPr lang="en-US" baseline="0" dirty="0"/>
              <a:t> in forms on time -- </a:t>
            </a:r>
            <a:r>
              <a:rPr lang="en-US" dirty="0"/>
              <a:t>Due by the cut-off date in Student Services – </a:t>
            </a:r>
            <a:r>
              <a:rPr lang="en-US" b="1" dirty="0"/>
              <a:t>forms not received by the date indicated will be included on the next payroll.</a:t>
            </a:r>
            <a:endParaRPr lang="en-US" dirty="0"/>
          </a:p>
          <a:p>
            <a:pPr marL="698830" lvl="1" indent="-232943">
              <a:buFont typeface="+mj-lt"/>
              <a:buAutoNum type="arabicPeriod"/>
            </a:pPr>
            <a:r>
              <a:rPr lang="en-US" dirty="0"/>
              <a:t>Originals</a:t>
            </a:r>
            <a:r>
              <a:rPr lang="en-US" baseline="0" dirty="0"/>
              <a:t> are required -- </a:t>
            </a:r>
            <a:r>
              <a:rPr lang="en-US" dirty="0"/>
              <a:t>Only originals will be accepted* </a:t>
            </a:r>
          </a:p>
          <a:p>
            <a:pPr marL="698830" lvl="1" indent="-232943">
              <a:buFont typeface="+mj-lt"/>
              <a:buAutoNum type="arabicPeriod"/>
            </a:pPr>
            <a:r>
              <a:rPr lang="en-US" dirty="0"/>
              <a:t>Must be signed by the principal of the school that the student attends – they must be accounted for by the school.  This is a good time to provide a copy to the HHB contact to ensure attendance is corrected.</a:t>
            </a:r>
          </a:p>
          <a:p>
            <a:pPr marL="698830" lvl="1" indent="-232943" defTabSz="931774">
              <a:buFont typeface="+mj-lt"/>
              <a:buAutoNum type="arabicPeriod"/>
              <a:defRPr/>
            </a:pPr>
            <a:r>
              <a:rPr lang="en-US" dirty="0"/>
              <a:t>Each session must be listed individually, complete with date and time</a:t>
            </a:r>
          </a:p>
          <a:p>
            <a:pPr marL="698830" lvl="1" indent="-232943">
              <a:buFont typeface="+mj-lt"/>
              <a:buAutoNum type="arabicPeriod"/>
            </a:pPr>
            <a:r>
              <a:rPr lang="en-US" dirty="0"/>
              <a:t>Must have a parent/guardian signature for </a:t>
            </a:r>
            <a:r>
              <a:rPr lang="en-US" b="1" dirty="0"/>
              <a:t>each </a:t>
            </a:r>
            <a:r>
              <a:rPr lang="en-US" dirty="0"/>
              <a:t>individual session</a:t>
            </a:r>
          </a:p>
          <a:p>
            <a:pPr marL="698830" lvl="1" indent="-232943">
              <a:buFont typeface="+mj-lt"/>
              <a:buAutoNum type="arabicPeriod"/>
            </a:pPr>
            <a:r>
              <a:rPr lang="en-US" dirty="0"/>
              <a:t>Teacher signature is required</a:t>
            </a:r>
          </a:p>
          <a:p>
            <a:pPr marL="698830" lvl="1" indent="-232943">
              <a:buFont typeface="+mj-lt"/>
              <a:buAutoNum type="arabicPeriod"/>
            </a:pPr>
            <a:r>
              <a:rPr lang="en-US" dirty="0"/>
              <a:t>All areas of the payroll form must be completed.  </a:t>
            </a:r>
          </a:p>
          <a:p>
            <a:r>
              <a:rPr lang="en-US" dirty="0"/>
              <a:t>Any areas missing will delay processing.</a:t>
            </a:r>
          </a:p>
        </p:txBody>
      </p:sp>
      <p:sp>
        <p:nvSpPr>
          <p:cNvPr id="4" name="Slide Number Placeholder 3"/>
          <p:cNvSpPr>
            <a:spLocks noGrp="1"/>
          </p:cNvSpPr>
          <p:nvPr>
            <p:ph type="sldNum" sz="quarter" idx="10"/>
          </p:nvPr>
        </p:nvSpPr>
        <p:spPr/>
        <p:txBody>
          <a:bodyPr/>
          <a:lstStyle/>
          <a:p>
            <a:fld id="{9700A959-01A2-4A33-A3FF-F18370D7C6FE}" type="slidenum">
              <a:rPr lang="en-US" smtClean="0"/>
              <a:t>29</a:t>
            </a:fld>
            <a:endParaRPr lang="en-US"/>
          </a:p>
        </p:txBody>
      </p:sp>
    </p:spTree>
    <p:extLst>
      <p:ext uri="{BB962C8B-B14F-4D97-AF65-F5344CB8AC3E}">
        <p14:creationId xmlns:p14="http://schemas.microsoft.com/office/powerpoint/2010/main" val="2379671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a:t>
            </a:r>
            <a:r>
              <a:rPr lang="en-US" baseline="0" dirty="0"/>
              <a:t> a picture of the webpage where you can find information regarding HHB services.  At the bottom of the page, the resources shown on the right can be accessed.</a:t>
            </a:r>
            <a:endParaRPr lang="en-US" dirty="0"/>
          </a:p>
        </p:txBody>
      </p:sp>
      <p:sp>
        <p:nvSpPr>
          <p:cNvPr id="4" name="Slide Number Placeholder 3"/>
          <p:cNvSpPr>
            <a:spLocks noGrp="1"/>
          </p:cNvSpPr>
          <p:nvPr>
            <p:ph type="sldNum" sz="quarter" idx="10"/>
          </p:nvPr>
        </p:nvSpPr>
        <p:spPr/>
        <p:txBody>
          <a:bodyPr/>
          <a:lstStyle/>
          <a:p>
            <a:fld id="{9700A959-01A2-4A33-A3FF-F18370D7C6FE}" type="slidenum">
              <a:rPr lang="en-US" smtClean="0"/>
              <a:t>3</a:t>
            </a:fld>
            <a:endParaRPr lang="en-US"/>
          </a:p>
        </p:txBody>
      </p:sp>
    </p:spTree>
    <p:extLst>
      <p:ext uri="{BB962C8B-B14F-4D97-AF65-F5344CB8AC3E}">
        <p14:creationId xmlns:p14="http://schemas.microsoft.com/office/powerpoint/2010/main" val="24326269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a:t>
            </a:r>
            <a:r>
              <a:rPr lang="en-US" baseline="0" dirty="0"/>
              <a:t> shows the form and required areas to be completed</a:t>
            </a:r>
            <a:endParaRPr lang="en-US" dirty="0"/>
          </a:p>
        </p:txBody>
      </p:sp>
      <p:sp>
        <p:nvSpPr>
          <p:cNvPr id="4" name="Slide Number Placeholder 3"/>
          <p:cNvSpPr>
            <a:spLocks noGrp="1"/>
          </p:cNvSpPr>
          <p:nvPr>
            <p:ph type="sldNum" sz="quarter" idx="10"/>
          </p:nvPr>
        </p:nvSpPr>
        <p:spPr/>
        <p:txBody>
          <a:bodyPr/>
          <a:lstStyle/>
          <a:p>
            <a:fld id="{9700A959-01A2-4A33-A3FF-F18370D7C6FE}" type="slidenum">
              <a:rPr lang="en-US" smtClean="0"/>
              <a:t>30</a:t>
            </a:fld>
            <a:endParaRPr lang="en-US"/>
          </a:p>
        </p:txBody>
      </p:sp>
    </p:spTree>
    <p:extLst>
      <p:ext uri="{BB962C8B-B14F-4D97-AF65-F5344CB8AC3E}">
        <p14:creationId xmlns:p14="http://schemas.microsoft.com/office/powerpoint/2010/main" val="35945073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00A959-01A2-4A33-A3FF-F18370D7C6FE}" type="slidenum">
              <a:rPr lang="en-US" smtClean="0"/>
              <a:t>31</a:t>
            </a:fld>
            <a:endParaRPr lang="en-US"/>
          </a:p>
        </p:txBody>
      </p:sp>
    </p:spTree>
    <p:extLst>
      <p:ext uri="{BB962C8B-B14F-4D97-AF65-F5344CB8AC3E}">
        <p14:creationId xmlns:p14="http://schemas.microsoft.com/office/powerpoint/2010/main" val="24160023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00A959-01A2-4A33-A3FF-F18370D7C6FE}" type="slidenum">
              <a:rPr lang="en-US" smtClean="0"/>
              <a:t>32</a:t>
            </a:fld>
            <a:endParaRPr lang="en-US"/>
          </a:p>
        </p:txBody>
      </p:sp>
    </p:spTree>
    <p:extLst>
      <p:ext uri="{BB962C8B-B14F-4D97-AF65-F5344CB8AC3E}">
        <p14:creationId xmlns:p14="http://schemas.microsoft.com/office/powerpoint/2010/main" val="466347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00A959-01A2-4A33-A3FF-F18370D7C6FE}" type="slidenum">
              <a:rPr lang="en-US" smtClean="0"/>
              <a:t>33</a:t>
            </a:fld>
            <a:endParaRPr lang="en-US"/>
          </a:p>
        </p:txBody>
      </p:sp>
    </p:spTree>
    <p:extLst>
      <p:ext uri="{BB962C8B-B14F-4D97-AF65-F5344CB8AC3E}">
        <p14:creationId xmlns:p14="http://schemas.microsoft.com/office/powerpoint/2010/main" val="85550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0A959-01A2-4A33-A3FF-F18370D7C6FE}" type="slidenum">
              <a:rPr lang="en-US" smtClean="0"/>
              <a:t>34</a:t>
            </a:fld>
            <a:endParaRPr lang="en-US"/>
          </a:p>
        </p:txBody>
      </p:sp>
    </p:spTree>
    <p:extLst>
      <p:ext uri="{BB962C8B-B14F-4D97-AF65-F5344CB8AC3E}">
        <p14:creationId xmlns:p14="http://schemas.microsoft.com/office/powerpoint/2010/main" val="6058602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a:t>
            </a:r>
            <a:r>
              <a:rPr lang="en-US" baseline="0" dirty="0"/>
              <a:t> there is confusion about homebased services  provided for SWD who have behavioral issues preventing them from attending regular school day.  The services described today apply only to students who meet medical eligibility. </a:t>
            </a:r>
          </a:p>
          <a:p>
            <a:endParaRPr lang="en-US" baseline="0" dirty="0"/>
          </a:p>
          <a:p>
            <a:r>
              <a:rPr lang="en-US" baseline="0" dirty="0"/>
              <a:t>HHB is not the same as home schooling.</a:t>
            </a:r>
          </a:p>
          <a:p>
            <a:endParaRPr lang="en-US" baseline="0" dirty="0"/>
          </a:p>
          <a:p>
            <a:r>
              <a:rPr lang="en-US" baseline="0" dirty="0"/>
              <a:t>Confidentiality regarding student’s conditions, academic performance must be maintained.  This information should only be shared on a need-to-know </a:t>
            </a:r>
            <a:r>
              <a:rPr lang="en-US" baseline="0" dirty="0" err="1"/>
              <a:t>bais</a:t>
            </a:r>
            <a:r>
              <a:rPr lang="en-US" baseline="0" dirty="0"/>
              <a:t>. </a:t>
            </a:r>
          </a:p>
          <a:p>
            <a:endParaRPr lang="en-US" baseline="0" dirty="0"/>
          </a:p>
          <a:p>
            <a:r>
              <a:rPr lang="en-US" baseline="0" dirty="0"/>
              <a:t>Original payroll forms are due by 5:00 PM on the date listed in the manual – No </a:t>
            </a:r>
            <a:r>
              <a:rPr lang="en-US" baseline="0" dirty="0" err="1"/>
              <a:t>Exceeptions</a:t>
            </a:r>
            <a:r>
              <a:rPr lang="en-US" baseline="0" dirty="0"/>
              <a:t>.</a:t>
            </a:r>
          </a:p>
        </p:txBody>
      </p:sp>
      <p:sp>
        <p:nvSpPr>
          <p:cNvPr id="4" name="Slide Number Placeholder 3"/>
          <p:cNvSpPr>
            <a:spLocks noGrp="1"/>
          </p:cNvSpPr>
          <p:nvPr>
            <p:ph type="sldNum" sz="quarter" idx="10"/>
          </p:nvPr>
        </p:nvSpPr>
        <p:spPr/>
        <p:txBody>
          <a:bodyPr/>
          <a:lstStyle/>
          <a:p>
            <a:fld id="{9700A959-01A2-4A33-A3FF-F18370D7C6FE}" type="slidenum">
              <a:rPr lang="en-US" smtClean="0"/>
              <a:t>35</a:t>
            </a:fld>
            <a:endParaRPr lang="en-US"/>
          </a:p>
        </p:txBody>
      </p:sp>
    </p:spTree>
    <p:extLst>
      <p:ext uri="{BB962C8B-B14F-4D97-AF65-F5344CB8AC3E}">
        <p14:creationId xmlns:p14="http://schemas.microsoft.com/office/powerpoint/2010/main" val="1049230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00A959-01A2-4A33-A3FF-F18370D7C6FE}" type="slidenum">
              <a:rPr lang="en-US" smtClean="0"/>
              <a:t>36</a:t>
            </a:fld>
            <a:endParaRPr lang="en-US"/>
          </a:p>
        </p:txBody>
      </p:sp>
    </p:spTree>
    <p:extLst>
      <p:ext uri="{BB962C8B-B14F-4D97-AF65-F5344CB8AC3E}">
        <p14:creationId xmlns:p14="http://schemas.microsoft.com/office/powerpoint/2010/main" val="24987905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00A959-01A2-4A33-A3FF-F18370D7C6FE}" type="slidenum">
              <a:rPr lang="en-US" smtClean="0"/>
              <a:t>37</a:t>
            </a:fld>
            <a:endParaRPr lang="en-US"/>
          </a:p>
        </p:txBody>
      </p:sp>
    </p:spTree>
    <p:extLst>
      <p:ext uri="{BB962C8B-B14F-4D97-AF65-F5344CB8AC3E}">
        <p14:creationId xmlns:p14="http://schemas.microsoft.com/office/powerpoint/2010/main" val="3620391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a:t>
            </a:r>
            <a:r>
              <a:rPr lang="en-US" baseline="0" dirty="0"/>
              <a:t> the HHB services informational booklet looks like.  It contains in detail the information discussed in this presentation.</a:t>
            </a:r>
            <a:endParaRPr lang="en-US" dirty="0"/>
          </a:p>
        </p:txBody>
      </p:sp>
      <p:sp>
        <p:nvSpPr>
          <p:cNvPr id="4" name="Slide Number Placeholder 3"/>
          <p:cNvSpPr>
            <a:spLocks noGrp="1"/>
          </p:cNvSpPr>
          <p:nvPr>
            <p:ph type="sldNum" sz="quarter" idx="10"/>
          </p:nvPr>
        </p:nvSpPr>
        <p:spPr/>
        <p:txBody>
          <a:bodyPr/>
          <a:lstStyle/>
          <a:p>
            <a:fld id="{9700A959-01A2-4A33-A3FF-F18370D7C6FE}" type="slidenum">
              <a:rPr lang="en-US" smtClean="0"/>
              <a:t>4</a:t>
            </a:fld>
            <a:endParaRPr lang="en-US"/>
          </a:p>
        </p:txBody>
      </p:sp>
    </p:spTree>
    <p:extLst>
      <p:ext uri="{BB962C8B-B14F-4D97-AF65-F5344CB8AC3E}">
        <p14:creationId xmlns:p14="http://schemas.microsoft.com/office/powerpoint/2010/main" val="1467721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00A959-01A2-4A33-A3FF-F18370D7C6FE}" type="slidenum">
              <a:rPr lang="en-US" smtClean="0"/>
              <a:t>5</a:t>
            </a:fld>
            <a:endParaRPr lang="en-US"/>
          </a:p>
        </p:txBody>
      </p:sp>
    </p:spTree>
    <p:extLst>
      <p:ext uri="{BB962C8B-B14F-4D97-AF65-F5344CB8AC3E}">
        <p14:creationId xmlns:p14="http://schemas.microsoft.com/office/powerpoint/2010/main" val="627103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00A959-01A2-4A33-A3FF-F18370D7C6FE}" type="slidenum">
              <a:rPr lang="en-US" smtClean="0"/>
              <a:t>6</a:t>
            </a:fld>
            <a:endParaRPr lang="en-US"/>
          </a:p>
        </p:txBody>
      </p:sp>
    </p:spTree>
    <p:extLst>
      <p:ext uri="{BB962C8B-B14F-4D97-AF65-F5344CB8AC3E}">
        <p14:creationId xmlns:p14="http://schemas.microsoft.com/office/powerpoint/2010/main" val="3823062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GA State</a:t>
            </a:r>
            <a:r>
              <a:rPr lang="en-US" baseline="0" dirty="0"/>
              <a:t> Board of Education Rule 160-4-2-.31 addresses HHB services</a:t>
            </a:r>
          </a:p>
          <a:p>
            <a:endParaRPr lang="en-US" dirty="0"/>
          </a:p>
          <a:p>
            <a:pPr marL="174708" indent="-174708">
              <a:buFont typeface="Arial" panose="020B0604020202020204" pitchFamily="34" charset="0"/>
              <a:buChar char="•"/>
            </a:pPr>
            <a:r>
              <a:rPr lang="en-US" dirty="0"/>
              <a:t>HHB services</a:t>
            </a:r>
            <a:r>
              <a:rPr lang="en-US" baseline="0" dirty="0"/>
              <a:t> are designed to connect school and home  to continue educational services for students who have physical and psychiatric conditions that don’t allow them attend school for a limited period of time.  It can also be used to supplement instruction for students with  health impairments that interfered with regular attendance  -- ex. Dialysis or radiation/chemo, etc.  Ideally, HHB services should promote transition back into traditional school setting.</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00A959-01A2-4A33-A3FF-F18370D7C6FE}" type="slidenum">
              <a:rPr lang="en-US" smtClean="0"/>
              <a:t>7</a:t>
            </a:fld>
            <a:endParaRPr lang="en-US"/>
          </a:p>
        </p:txBody>
      </p:sp>
    </p:spTree>
    <p:extLst>
      <p:ext uri="{BB962C8B-B14F-4D97-AF65-F5344CB8AC3E}">
        <p14:creationId xmlns:p14="http://schemas.microsoft.com/office/powerpoint/2010/main" val="4127197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The</a:t>
            </a:r>
            <a:r>
              <a:rPr lang="en-US" baseline="0" dirty="0"/>
              <a:t> services are not designed to replace regular school services as students  typically only receive a maximum of 3 hours per week, which is insufficient for mastery of all objectives.  Should help facilitate transition back into traditional learning setting.</a:t>
            </a:r>
          </a:p>
          <a:p>
            <a:pPr marL="174708" indent="-174708">
              <a:buFont typeface="Arial" panose="020B0604020202020204" pitchFamily="34" charset="0"/>
              <a:buChar char="•"/>
            </a:pPr>
            <a:endParaRPr lang="en-US" baseline="0" dirty="0"/>
          </a:p>
          <a:p>
            <a:pPr marL="174708" indent="-174708" defTabSz="931774">
              <a:buFont typeface="Arial" panose="020B0604020202020204" pitchFamily="34" charset="0"/>
              <a:buChar char="•"/>
              <a:defRPr/>
            </a:pPr>
            <a:r>
              <a:rPr lang="en-US" dirty="0"/>
              <a:t>Different from SPED homebased services and  homeschool </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r>
              <a:rPr lang="en-US" baseline="0" dirty="0"/>
              <a:t>There are two basic types of HHB services: </a:t>
            </a:r>
          </a:p>
          <a:p>
            <a:r>
              <a:rPr lang="en-US" baseline="0" dirty="0"/>
              <a:t> </a:t>
            </a:r>
          </a:p>
          <a:p>
            <a:pPr marL="640594" lvl="1" indent="-174708">
              <a:buFont typeface="Arial" panose="020B0604020202020204" pitchFamily="34" charset="0"/>
              <a:buChar char="•"/>
            </a:pPr>
            <a:r>
              <a:rPr lang="en-US" baseline="0" dirty="0"/>
              <a:t>Full-time  -- for students who will be out 9 weeks or less, and a least a minimum of 10 days and cannot come to school at all – ex. </a:t>
            </a:r>
            <a:r>
              <a:rPr lang="en-US" dirty="0"/>
              <a:t> student who might receive temporary services is one who breaks a limb and cannot bear weight, having to remain at home to prevent further injury</a:t>
            </a:r>
            <a:endParaRPr lang="en-US" baseline="0" dirty="0"/>
          </a:p>
          <a:p>
            <a:pPr marL="640594" lvl="1" indent="-174708">
              <a:buFont typeface="Arial" panose="020B0604020202020204" pitchFamily="34" charset="0"/>
              <a:buChar char="•"/>
            </a:pPr>
            <a:endParaRPr lang="en-US" baseline="0" dirty="0"/>
          </a:p>
          <a:p>
            <a:pPr marL="640594" lvl="1" indent="-174708">
              <a:buFont typeface="Arial" panose="020B0604020202020204" pitchFamily="34" charset="0"/>
              <a:buChar char="•"/>
            </a:pPr>
            <a:r>
              <a:rPr lang="en-US" baseline="0" dirty="0"/>
              <a:t>Intermittent – for students who will attend school, but may miss school periodically due to their condition.  Example: </a:t>
            </a:r>
            <a:r>
              <a:rPr lang="en-US" dirty="0"/>
              <a:t>A student has severe asthma that flares up periodically during the school year.  The student will receive services after being absent 3 consecutive days due to a severe attack.</a:t>
            </a:r>
            <a:endParaRPr lang="en-US" baseline="0" dirty="0"/>
          </a:p>
          <a:p>
            <a:pPr marL="640594" lvl="1" indent="-174708">
              <a:buFont typeface="Arial" panose="020B0604020202020204" pitchFamily="34" charset="0"/>
              <a:buChar char="•"/>
            </a:pPr>
            <a:endParaRPr lang="en-US" baseline="0" dirty="0"/>
          </a:p>
          <a:p>
            <a:pPr marL="640594" lvl="1" indent="-174708">
              <a:buFont typeface="Arial" panose="020B0604020202020204" pitchFamily="34" charset="0"/>
              <a:buChar char="•"/>
            </a:pPr>
            <a:r>
              <a:rPr lang="en-US" baseline="0" dirty="0"/>
              <a:t>Some students will have long-term chronic conditions that require them to have regular treatment (dialysis, chemotherapy…) and would therefore qualify for long-term services.   We do have some SPED students who are unable to attend school at all and qualify for full-time, long-term services; however, these students are few in number.</a:t>
            </a:r>
          </a:p>
          <a:p>
            <a:pPr marL="640594" lvl="1" indent="-174708">
              <a:buFont typeface="Arial" panose="020B0604020202020204" pitchFamily="34" charset="0"/>
              <a:buChar char="•"/>
            </a:pPr>
            <a:endParaRPr lang="en-US" baseline="0" dirty="0"/>
          </a:p>
          <a:p>
            <a:pPr marL="640594" lvl="1" indent="-174708">
              <a:buFont typeface="Arial" panose="020B0604020202020204" pitchFamily="34" charset="0"/>
              <a:buChar char="•"/>
            </a:pPr>
            <a:endParaRPr lang="en-US" baseline="0" dirty="0"/>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00A959-01A2-4A33-A3FF-F18370D7C6FE}" type="slidenum">
              <a:rPr lang="en-US" smtClean="0"/>
              <a:t>8</a:t>
            </a:fld>
            <a:endParaRPr lang="en-US"/>
          </a:p>
        </p:txBody>
      </p:sp>
    </p:spTree>
    <p:extLst>
      <p:ext uri="{BB962C8B-B14F-4D97-AF65-F5344CB8AC3E}">
        <p14:creationId xmlns:p14="http://schemas.microsoft.com/office/powerpoint/2010/main" val="1958312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a student to be eligible for HHB the child must be:</a:t>
            </a:r>
          </a:p>
          <a:p>
            <a:endParaRPr lang="en-US" baseline="0" dirty="0"/>
          </a:p>
          <a:p>
            <a:pPr marL="232943" indent="-232943">
              <a:buAutoNum type="arabicPeriod"/>
            </a:pPr>
            <a:r>
              <a:rPr lang="en-US" baseline="0" dirty="0"/>
              <a:t>Enrolled in RCSS</a:t>
            </a:r>
          </a:p>
          <a:p>
            <a:pPr marL="232943" indent="-232943">
              <a:buAutoNum type="arabicPeriod"/>
            </a:pPr>
            <a:endParaRPr lang="en-US" baseline="0" dirty="0"/>
          </a:p>
          <a:p>
            <a:pPr marL="232943" indent="-232943">
              <a:buAutoNum type="arabicPeriod"/>
            </a:pPr>
            <a:r>
              <a:rPr lang="en-US" baseline="0" dirty="0"/>
              <a:t>Have a referral from physician or psychiatrist indicating that the student has a medical, emotional or psychiatric disorder.  Please note that only psychiatrists can refer students with mental health conditions (anxiety, depression, etc.)  not a pediatrician or even an licensed counselor or social worker.   The referring doctor must also be currently treating the student. (ex. General pediatrician can’t refer for oncology/ cancer-related illness)</a:t>
            </a:r>
            <a:endParaRPr lang="en-US" dirty="0"/>
          </a:p>
        </p:txBody>
      </p:sp>
      <p:sp>
        <p:nvSpPr>
          <p:cNvPr id="4" name="Slide Number Placeholder 3"/>
          <p:cNvSpPr>
            <a:spLocks noGrp="1"/>
          </p:cNvSpPr>
          <p:nvPr>
            <p:ph type="sldNum" sz="quarter" idx="10"/>
          </p:nvPr>
        </p:nvSpPr>
        <p:spPr/>
        <p:txBody>
          <a:bodyPr/>
          <a:lstStyle/>
          <a:p>
            <a:fld id="{9700A959-01A2-4A33-A3FF-F18370D7C6FE}" type="slidenum">
              <a:rPr lang="en-US" smtClean="0"/>
              <a:t>9</a:t>
            </a:fld>
            <a:endParaRPr lang="en-US"/>
          </a:p>
        </p:txBody>
      </p:sp>
    </p:spTree>
    <p:extLst>
      <p:ext uri="{BB962C8B-B14F-4D97-AF65-F5344CB8AC3E}">
        <p14:creationId xmlns:p14="http://schemas.microsoft.com/office/powerpoint/2010/main" val="10166704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3/10/2022</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9562638"/>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advClick="0" advTm="30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3/10/2022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87561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3/10/2022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7032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3/10/2022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89676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3/10/2022</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69389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3/10/2022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74407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3/10/2022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83668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3317679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advClick="0" advTm="30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3/10/2022</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7169656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advClick="0" advTm="30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9165848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advClick="0" advTm="30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3/10/2022</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352598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advClick="0" advTm="30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1286742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advClick="0" advTm="30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8265249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advClick="0" advTm="30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279880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advClick="0" advTm="30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9255157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advClick="0" advTm="30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2968369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advClick="0" advTm="30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3185043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advClick="0" advTm="30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3/10/2022</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06880681"/>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 id="2147484033" r:id="rId12"/>
    <p:sldLayoutId id="2147484034" r:id="rId13"/>
    <p:sldLayoutId id="2147484035" r:id="rId14"/>
    <p:sldLayoutId id="2147484036" r:id="rId15"/>
    <p:sldLayoutId id="2147484037" r:id="rId16"/>
    <p:sldLayoutId id="2147484038" r:id="rId17"/>
  </p:sldLayoutIdLst>
  <mc:AlternateContent xmlns:mc="http://schemas.openxmlformats.org/markup-compatibility/2006" xmlns:p14="http://schemas.microsoft.com/office/powerpoint/2010/main">
    <mc:Choice Requires="p14">
      <p:transition p14:dur="10">
        <p:random/>
      </p:transition>
    </mc:Choice>
    <mc:Fallback xmlns="">
      <p:transition advClick="0" advTm="30000">
        <p:random/>
      </p:transition>
    </mc:Fallback>
  </mc:AlternateConten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glostar@boe.Richmond.k12.ga.u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mailto:hutchwa@boe.Richmond.k12.ga.us"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8.png"/><Relationship Id="rId5" Type="http://schemas.openxmlformats.org/officeDocument/2006/relationships/image" Target="../media/image3.jp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Hospital /homebound basics 2020 - 2021</a:t>
            </a:r>
          </a:p>
        </p:txBody>
      </p:sp>
      <p:sp>
        <p:nvSpPr>
          <p:cNvPr id="3" name="Subtitle 2"/>
          <p:cNvSpPr>
            <a:spLocks noGrp="1"/>
          </p:cNvSpPr>
          <p:nvPr>
            <p:ph type="subTitle" idx="1"/>
          </p:nvPr>
        </p:nvSpPr>
        <p:spPr>
          <a:xfrm>
            <a:off x="1981200" y="3881583"/>
            <a:ext cx="9448800" cy="1297608"/>
          </a:xfrm>
        </p:spPr>
        <p:txBody>
          <a:bodyPr>
            <a:normAutofit/>
          </a:bodyPr>
          <a:lstStyle/>
          <a:p>
            <a:r>
              <a:rPr lang="en-US" dirty="0"/>
              <a:t>Dr. Aronica Gloster, Coordinator – Health Services</a:t>
            </a:r>
          </a:p>
          <a:p>
            <a:r>
              <a:rPr lang="en-US" dirty="0"/>
              <a:t>Mrs. Wanda Hutcheson, Administrative Assistant</a:t>
            </a:r>
          </a:p>
          <a:p>
            <a:r>
              <a:rPr lang="en-US" dirty="0"/>
              <a:t>Richmond County School System</a:t>
            </a:r>
          </a:p>
          <a:p>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903" t="2011"/>
          <a:stretch/>
        </p:blipFill>
        <p:spPr>
          <a:xfrm>
            <a:off x="4940530" y="415636"/>
            <a:ext cx="2310939" cy="1570649"/>
          </a:xfrm>
          <a:prstGeom prst="rect">
            <a:avLst/>
          </a:prstGeom>
        </p:spPr>
      </p:pic>
    </p:spTree>
    <p:extLst>
      <p:ext uri="{BB962C8B-B14F-4D97-AF65-F5344CB8AC3E}">
        <p14:creationId xmlns:p14="http://schemas.microsoft.com/office/powerpoint/2010/main" val="3693583188"/>
      </p:ext>
    </p:extLst>
  </p:cSld>
  <p:clrMapOvr>
    <a:masterClrMapping/>
  </p:clrMapOvr>
  <mc:AlternateContent xmlns:mc="http://schemas.openxmlformats.org/markup-compatibility/2006" xmlns:p14="http://schemas.microsoft.com/office/powerpoint/2010/main">
    <mc:Choice Requires="p14">
      <p:transition p14:dur="10" advClick="0" advTm="27000">
        <p:random/>
      </p:transition>
    </mc:Choice>
    <mc:Fallback xmlns="">
      <p:transition advClick="0" advTm="2700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839" y="817157"/>
            <a:ext cx="8610600" cy="1293028"/>
          </a:xfrm>
        </p:spPr>
        <p:txBody>
          <a:bodyPr/>
          <a:lstStyle/>
          <a:p>
            <a:r>
              <a:rPr lang="en-US" b="1" dirty="0"/>
              <a:t>Student eligibility criteria, </a:t>
            </a:r>
            <a:r>
              <a:rPr lang="en-US" b="1" dirty="0" err="1"/>
              <a:t>Con’t</a:t>
            </a:r>
            <a:r>
              <a:rPr lang="en-US" dirty="0"/>
              <a:t>.</a:t>
            </a:r>
          </a:p>
        </p:txBody>
      </p:sp>
      <p:sp>
        <p:nvSpPr>
          <p:cNvPr id="3" name="Content Placeholder 2"/>
          <p:cNvSpPr>
            <a:spLocks noGrp="1"/>
          </p:cNvSpPr>
          <p:nvPr>
            <p:ph idx="1"/>
          </p:nvPr>
        </p:nvSpPr>
        <p:spPr>
          <a:xfrm>
            <a:off x="685800" y="2057401"/>
            <a:ext cx="10820400" cy="4422911"/>
          </a:xfrm>
        </p:spPr>
        <p:txBody>
          <a:bodyPr>
            <a:normAutofit/>
          </a:bodyPr>
          <a:lstStyle/>
          <a:p>
            <a:pPr marL="0" indent="0">
              <a:buNone/>
            </a:pPr>
            <a:r>
              <a:rPr lang="en-US" dirty="0"/>
              <a:t>Eligible students must:</a:t>
            </a:r>
          </a:p>
          <a:p>
            <a:pPr>
              <a:lnSpc>
                <a:spcPct val="150000"/>
              </a:lnSpc>
            </a:pPr>
            <a:r>
              <a:rPr lang="en-US" dirty="0"/>
              <a:t>be </a:t>
            </a:r>
            <a:r>
              <a:rPr lang="en-US" b="1" u="sng" dirty="0"/>
              <a:t>anticipated</a:t>
            </a:r>
            <a:r>
              <a:rPr lang="en-US" b="1" dirty="0"/>
              <a:t> to be absent a minimum of ten consecutive school days </a:t>
            </a:r>
            <a:r>
              <a:rPr lang="en-US" dirty="0"/>
              <a:t>or;</a:t>
            </a:r>
          </a:p>
          <a:p>
            <a:pPr>
              <a:lnSpc>
                <a:spcPct val="150000"/>
              </a:lnSpc>
            </a:pPr>
            <a:r>
              <a:rPr lang="en-US" dirty="0"/>
              <a:t>for intermittent periods of time,  anticipated to be absent to  exceed ten school days during the school year. </a:t>
            </a:r>
          </a:p>
          <a:p>
            <a:pPr lvl="1">
              <a:lnSpc>
                <a:spcPct val="150000"/>
              </a:lnSpc>
            </a:pPr>
            <a:r>
              <a:rPr lang="en-US" dirty="0"/>
              <a:t>If the school is on an approved block schedule, then the ten day minimum requirement is reduced to five consecutive or five intermittent days during the school year. </a:t>
            </a:r>
          </a:p>
          <a:p>
            <a:pPr lvl="1">
              <a:lnSpc>
                <a:spcPct val="150000"/>
              </a:lnSpc>
            </a:pPr>
            <a:endParaRPr lang="en-US" dirty="0"/>
          </a:p>
        </p:txBody>
      </p:sp>
      <p:pic>
        <p:nvPicPr>
          <p:cNvPr id="4" name="Picture 3"/>
          <p:cNvPicPr>
            <a:picLocks noChangeAspect="1"/>
          </p:cNvPicPr>
          <p:nvPr/>
        </p:nvPicPr>
        <p:blipFill>
          <a:blip r:embed="rId3"/>
          <a:stretch>
            <a:fillRect/>
          </a:stretch>
        </p:blipFill>
        <p:spPr>
          <a:xfrm>
            <a:off x="10195439" y="869940"/>
            <a:ext cx="1539361" cy="1311308"/>
          </a:xfrm>
          <a:prstGeom prst="rect">
            <a:avLst/>
          </a:prstGeom>
        </p:spPr>
      </p:pic>
    </p:spTree>
    <p:extLst>
      <p:ext uri="{BB962C8B-B14F-4D97-AF65-F5344CB8AC3E}">
        <p14:creationId xmlns:p14="http://schemas.microsoft.com/office/powerpoint/2010/main" val="1191121982"/>
      </p:ext>
    </p:extLst>
  </p:cSld>
  <p:clrMapOvr>
    <a:masterClrMapping/>
  </p:clrMapOvr>
  <mc:AlternateContent xmlns:mc="http://schemas.openxmlformats.org/markup-compatibility/2006" xmlns:p14="http://schemas.microsoft.com/office/powerpoint/2010/main">
    <mc:Choice Requires="p14">
      <p:transition p14:dur="10" advClick="0" advTm="29000">
        <p:random/>
      </p:transition>
    </mc:Choice>
    <mc:Fallback xmlns="">
      <p:transition advClick="0" advTm="2900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Student eligibility criteria, </a:t>
            </a:r>
            <a:r>
              <a:rPr lang="en-US" b="1" dirty="0" err="1"/>
              <a:t>Con’t</a:t>
            </a:r>
            <a:r>
              <a:rPr lang="en-US" dirty="0"/>
              <a:t>.</a:t>
            </a:r>
          </a:p>
        </p:txBody>
      </p:sp>
      <p:sp>
        <p:nvSpPr>
          <p:cNvPr id="3" name="Content Placeholder 2"/>
          <p:cNvSpPr>
            <a:spLocks noGrp="1"/>
          </p:cNvSpPr>
          <p:nvPr>
            <p:ph idx="1"/>
          </p:nvPr>
        </p:nvSpPr>
        <p:spPr>
          <a:xfrm>
            <a:off x="685800" y="2057401"/>
            <a:ext cx="10820400" cy="4422911"/>
          </a:xfrm>
        </p:spPr>
        <p:txBody>
          <a:bodyPr>
            <a:normAutofit fontScale="77500" lnSpcReduction="20000"/>
          </a:bodyPr>
          <a:lstStyle/>
          <a:p>
            <a:pPr marL="0" indent="0">
              <a:buNone/>
            </a:pPr>
            <a:r>
              <a:rPr lang="en-US" dirty="0"/>
              <a:t>Eligible students must:</a:t>
            </a:r>
          </a:p>
          <a:p>
            <a:pPr>
              <a:lnSpc>
                <a:spcPct val="150000"/>
              </a:lnSpc>
            </a:pPr>
            <a:r>
              <a:rPr lang="en-US" dirty="0"/>
              <a:t>Be free from influenza or other airborne contagious disease.  A physician must certify that the student is not infectious.</a:t>
            </a:r>
          </a:p>
          <a:p>
            <a:pPr>
              <a:lnSpc>
                <a:spcPct val="150000"/>
              </a:lnSpc>
            </a:pPr>
            <a:r>
              <a:rPr lang="en-US" dirty="0"/>
              <a:t>Have the permission of a parent or guardian, unless he/she is an emancipated minor or student age 18 years or older.</a:t>
            </a:r>
          </a:p>
          <a:p>
            <a:pPr>
              <a:lnSpc>
                <a:spcPct val="150000"/>
              </a:lnSpc>
            </a:pPr>
            <a:r>
              <a:rPr lang="en-US" dirty="0"/>
              <a:t>Complete the HIPAA form relating to requested services</a:t>
            </a:r>
          </a:p>
          <a:p>
            <a:pPr>
              <a:lnSpc>
                <a:spcPct val="150000"/>
              </a:lnSpc>
            </a:pPr>
            <a:r>
              <a:rPr lang="en-US" b="1" dirty="0"/>
              <a:t>COVID-19 Update:  </a:t>
            </a:r>
          </a:p>
          <a:p>
            <a:pPr lvl="1">
              <a:lnSpc>
                <a:spcPct val="150000"/>
              </a:lnSpc>
            </a:pPr>
            <a:r>
              <a:rPr lang="en-US" b="1" u="sng" dirty="0"/>
              <a:t>Asymptomatic students</a:t>
            </a:r>
            <a:r>
              <a:rPr lang="en-US" b="1" dirty="0"/>
              <a:t> </a:t>
            </a:r>
            <a:r>
              <a:rPr lang="en-US" dirty="0"/>
              <a:t>= not eligible for services; students should work using online modules with their regular teachers to complete work. </a:t>
            </a:r>
          </a:p>
          <a:p>
            <a:pPr lvl="1">
              <a:lnSpc>
                <a:spcPct val="150000"/>
              </a:lnSpc>
            </a:pPr>
            <a:r>
              <a:rPr lang="en-US" b="1" u="sng" dirty="0"/>
              <a:t>Symptomatic students </a:t>
            </a:r>
            <a:r>
              <a:rPr lang="en-US" dirty="0"/>
              <a:t>= Students who receive positive test may be eligible to receive services after infectious period is over.   </a:t>
            </a:r>
            <a:endParaRPr lang="en-US" b="1" dirty="0"/>
          </a:p>
          <a:p>
            <a:pPr>
              <a:lnSpc>
                <a:spcPct val="150000"/>
              </a:lnSpc>
            </a:pPr>
            <a:endParaRPr lang="en-US" dirty="0"/>
          </a:p>
        </p:txBody>
      </p:sp>
      <p:pic>
        <p:nvPicPr>
          <p:cNvPr id="4" name="Picture 3"/>
          <p:cNvPicPr>
            <a:picLocks noChangeAspect="1"/>
          </p:cNvPicPr>
          <p:nvPr/>
        </p:nvPicPr>
        <p:blipFill>
          <a:blip r:embed="rId3"/>
          <a:stretch>
            <a:fillRect/>
          </a:stretch>
        </p:blipFill>
        <p:spPr>
          <a:xfrm>
            <a:off x="9829003" y="4653644"/>
            <a:ext cx="1539361" cy="1311308"/>
          </a:xfrm>
          <a:prstGeom prst="rect">
            <a:avLst/>
          </a:prstGeom>
        </p:spPr>
      </p:pic>
    </p:spTree>
    <p:extLst>
      <p:ext uri="{BB962C8B-B14F-4D97-AF65-F5344CB8AC3E}">
        <p14:creationId xmlns:p14="http://schemas.microsoft.com/office/powerpoint/2010/main" val="2155151428"/>
      </p:ext>
    </p:extLst>
  </p:cSld>
  <p:clrMapOvr>
    <a:masterClrMapping/>
  </p:clrMapOvr>
  <mc:AlternateContent xmlns:mc="http://schemas.openxmlformats.org/markup-compatibility/2006" xmlns:p14="http://schemas.microsoft.com/office/powerpoint/2010/main">
    <mc:Choice Requires="p14">
      <p:transition p14:dur="10" advClick="0" advTm="51000">
        <p:random/>
      </p:transition>
    </mc:Choice>
    <mc:Fallback xmlns="">
      <p:transition advClick="0" advTm="5100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63" y="901532"/>
            <a:ext cx="8610600" cy="1293028"/>
          </a:xfrm>
        </p:spPr>
        <p:txBody>
          <a:bodyPr/>
          <a:lstStyle/>
          <a:p>
            <a:r>
              <a:rPr lang="en-US" b="1" dirty="0"/>
              <a:t>TEACHER Qualifications</a:t>
            </a:r>
          </a:p>
        </p:txBody>
      </p:sp>
      <p:sp>
        <p:nvSpPr>
          <p:cNvPr id="3" name="Content Placeholder 2"/>
          <p:cNvSpPr>
            <a:spLocks noGrp="1"/>
          </p:cNvSpPr>
          <p:nvPr>
            <p:ph idx="1"/>
          </p:nvPr>
        </p:nvSpPr>
        <p:spPr/>
        <p:txBody>
          <a:bodyPr>
            <a:normAutofit/>
          </a:bodyPr>
          <a:lstStyle/>
          <a:p>
            <a:pPr marL="0" indent="0">
              <a:buNone/>
            </a:pPr>
            <a:r>
              <a:rPr lang="en-US" b="1" dirty="0"/>
              <a:t>What are teacher requirements for HHB?</a:t>
            </a:r>
          </a:p>
          <a:p>
            <a:r>
              <a:rPr lang="en-US" dirty="0"/>
              <a:t>Employed by RCSS</a:t>
            </a:r>
          </a:p>
          <a:p>
            <a:r>
              <a:rPr lang="en-US" dirty="0"/>
              <a:t>Current GA Teaching Certificate</a:t>
            </a:r>
          </a:p>
          <a:p>
            <a:r>
              <a:rPr lang="en-US" dirty="0"/>
              <a:t>Preference is for teacher to be working at the same school in the grade level range of the student</a:t>
            </a:r>
          </a:p>
          <a:p>
            <a:r>
              <a:rPr lang="en-US" dirty="0"/>
              <a:t>SPED certification – required to work with SWD</a:t>
            </a:r>
          </a:p>
          <a:p>
            <a:r>
              <a:rPr lang="en-US" dirty="0"/>
              <a:t>Ability to adjust to a variety of home situations</a:t>
            </a:r>
          </a:p>
          <a:p>
            <a:r>
              <a:rPr lang="en-US" dirty="0"/>
              <a:t>Appreciation of cultural diversity</a:t>
            </a:r>
          </a:p>
          <a:p>
            <a:r>
              <a:rPr lang="en-US" dirty="0"/>
              <a:t>Ability to travel to and from or communicate with the student’s school of enrollment</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7154" y="901532"/>
            <a:ext cx="2142846" cy="2199765"/>
          </a:xfrm>
          <a:prstGeom prst="rect">
            <a:avLst/>
          </a:prstGeom>
        </p:spPr>
      </p:pic>
    </p:spTree>
    <p:extLst>
      <p:ext uri="{BB962C8B-B14F-4D97-AF65-F5344CB8AC3E}">
        <p14:creationId xmlns:p14="http://schemas.microsoft.com/office/powerpoint/2010/main" val="1977589113"/>
      </p:ext>
    </p:extLst>
  </p:cSld>
  <p:clrMapOvr>
    <a:masterClrMapping/>
  </p:clrMapOvr>
  <mc:AlternateContent xmlns:mc="http://schemas.openxmlformats.org/markup-compatibility/2006" xmlns:p14="http://schemas.microsoft.com/office/powerpoint/2010/main">
    <mc:Choice Requires="p14">
      <p:transition p14:dur="10" advClick="0" advTm="121000">
        <p:random/>
      </p:transition>
    </mc:Choice>
    <mc:Fallback xmlns="">
      <p:transition advClick="0" advTm="12100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Application process</a:t>
            </a:r>
          </a:p>
        </p:txBody>
      </p:sp>
      <p:sp>
        <p:nvSpPr>
          <p:cNvPr id="3" name="Content Placeholder 2"/>
          <p:cNvSpPr>
            <a:spLocks noGrp="1"/>
          </p:cNvSpPr>
          <p:nvPr>
            <p:ph idx="1"/>
          </p:nvPr>
        </p:nvSpPr>
        <p:spPr>
          <a:xfrm>
            <a:off x="685800" y="1725433"/>
            <a:ext cx="10820400" cy="4945189"/>
          </a:xfrm>
        </p:spPr>
        <p:txBody>
          <a:bodyPr>
            <a:normAutofit fontScale="92500" lnSpcReduction="10000"/>
          </a:bodyPr>
          <a:lstStyle/>
          <a:p>
            <a:pPr marL="457200" indent="-457200">
              <a:buFont typeface="+mj-lt"/>
              <a:buAutoNum type="arabicPeriod"/>
            </a:pPr>
            <a:r>
              <a:rPr lang="en-US" dirty="0"/>
              <a:t>Parent contacts school </a:t>
            </a:r>
          </a:p>
          <a:p>
            <a:pPr lvl="1"/>
            <a:r>
              <a:rPr lang="en-US" dirty="0"/>
              <a:t>Each school has a designated HHB contact (administrator, counselor, social worker, nurse, etc.)</a:t>
            </a:r>
          </a:p>
          <a:p>
            <a:pPr marL="0" indent="0">
              <a:buNone/>
            </a:pPr>
            <a:r>
              <a:rPr lang="en-US" dirty="0"/>
              <a:t>2.  School provides parent with paperwork for parent and doctor</a:t>
            </a:r>
          </a:p>
          <a:p>
            <a:pPr lvl="2"/>
            <a:r>
              <a:rPr lang="en-US" dirty="0"/>
              <a:t>Letter explaining HHB services</a:t>
            </a:r>
          </a:p>
          <a:p>
            <a:pPr lvl="2"/>
            <a:r>
              <a:rPr lang="en-US" dirty="0"/>
              <a:t>HIPAA form</a:t>
            </a:r>
          </a:p>
          <a:p>
            <a:pPr lvl="2"/>
            <a:r>
              <a:rPr lang="en-US" dirty="0"/>
              <a:t>Medical form</a:t>
            </a:r>
          </a:p>
          <a:p>
            <a:pPr marL="457200" indent="-457200">
              <a:buAutoNum type="arabicPeriod" startAt="3"/>
            </a:pPr>
            <a:r>
              <a:rPr lang="en-US" dirty="0"/>
              <a:t>The doctor returns the medical form to Student Services department for review by Coordinator. (Approval within 48 hours)</a:t>
            </a:r>
          </a:p>
          <a:p>
            <a:pPr marL="457200" indent="-457200">
              <a:buAutoNum type="arabicPeriod" startAt="3"/>
            </a:pPr>
            <a:r>
              <a:rPr lang="en-US" dirty="0"/>
              <a:t>Within 5 days of receiving physician statement, the school must set a meeting to develop Educational Services Plan.</a:t>
            </a:r>
          </a:p>
          <a:p>
            <a:pPr marL="914400" lvl="1" indent="-457200">
              <a:buAutoNum type="alphaLcPeriod"/>
            </a:pPr>
            <a:r>
              <a:rPr lang="en-US" dirty="0"/>
              <a:t>Can be face-to-face, verbal or email</a:t>
            </a:r>
          </a:p>
          <a:p>
            <a:pPr marL="914400" lvl="1" indent="-457200">
              <a:buAutoNum type="alphaLcPeriod"/>
            </a:pPr>
            <a:r>
              <a:rPr lang="en-US" dirty="0"/>
              <a:t>ESP must be documented on a form.  SST, 504 and IEP forms can be used</a:t>
            </a:r>
          </a:p>
          <a:p>
            <a:pPr marL="914400" lvl="1" indent="-457200">
              <a:buAutoNum type="alphaLcPeriod"/>
            </a:pPr>
            <a:r>
              <a:rPr lang="en-US" dirty="0"/>
              <a:t>School needs to provide an HHB teacher</a:t>
            </a:r>
          </a:p>
          <a:p>
            <a:pPr marL="914400" lvl="1" indent="-457200">
              <a:buAutoNum type="alphaLcPeriod"/>
            </a:pPr>
            <a:endParaRPr lang="en-US" dirty="0"/>
          </a:p>
          <a:p>
            <a:pPr marL="457200" indent="-457200">
              <a:buAutoNum type="arabicPeriod" startAt="3"/>
            </a:pPr>
            <a:r>
              <a:rPr lang="en-US" dirty="0"/>
              <a:t>Services begin!</a:t>
            </a:r>
          </a:p>
          <a:p>
            <a:pPr marL="914400" lvl="1" indent="-457200">
              <a:buAutoNum type="arabicPeriod" startAt="3"/>
            </a:pPr>
            <a:endParaRPr lang="en-US" dirty="0"/>
          </a:p>
          <a:p>
            <a:pPr marL="457200" lvl="1" indent="0">
              <a:buNone/>
            </a:pPr>
            <a:endParaRPr lang="en-US" dirty="0"/>
          </a:p>
          <a:p>
            <a:pPr marL="457200" indent="-457200">
              <a:buAutoNum type="arabicPeriod" startAt="3"/>
            </a:pPr>
            <a:endParaRPr lang="en-US" dirty="0"/>
          </a:p>
          <a:p>
            <a:pPr marL="914400" lvl="1" indent="-457200">
              <a:buFont typeface="+mj-lt"/>
              <a:buAutoNum type="alphaUcPeriod"/>
            </a:pPr>
            <a:endParaRPr lang="en-US" dirty="0"/>
          </a:p>
          <a:p>
            <a:pPr lvl="1"/>
            <a:endParaRPr lang="en-US" dirty="0"/>
          </a:p>
        </p:txBody>
      </p:sp>
      <p:pic>
        <p:nvPicPr>
          <p:cNvPr id="4" name="Picture 3"/>
          <p:cNvPicPr>
            <a:picLocks noChangeAspect="1"/>
          </p:cNvPicPr>
          <p:nvPr/>
        </p:nvPicPr>
        <p:blipFill>
          <a:blip r:embed="rId3"/>
          <a:stretch>
            <a:fillRect/>
          </a:stretch>
        </p:blipFill>
        <p:spPr>
          <a:xfrm>
            <a:off x="7862681" y="114706"/>
            <a:ext cx="2255354" cy="914822"/>
          </a:xfrm>
          <a:prstGeom prst="rect">
            <a:avLst/>
          </a:prstGeom>
        </p:spPr>
      </p:pic>
    </p:spTree>
    <p:extLst>
      <p:ext uri="{BB962C8B-B14F-4D97-AF65-F5344CB8AC3E}">
        <p14:creationId xmlns:p14="http://schemas.microsoft.com/office/powerpoint/2010/main" val="3313472949"/>
      </p:ext>
    </p:extLst>
  </p:cSld>
  <p:clrMapOvr>
    <a:masterClrMapping/>
  </p:clrMapOvr>
  <mc:AlternateContent xmlns:mc="http://schemas.openxmlformats.org/markup-compatibility/2006" xmlns:p14="http://schemas.microsoft.com/office/powerpoint/2010/main">
    <mc:Choice Requires="p14">
      <p:transition p14:dur="10" advClick="0" advTm="151000">
        <p:random/>
      </p:transition>
    </mc:Choice>
    <mc:Fallback xmlns="">
      <p:transition advClick="0" advTm="15100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When can services begin</a:t>
            </a:r>
            <a:r>
              <a:rPr lang="en-US" dirty="0"/>
              <a:t>?</a:t>
            </a:r>
          </a:p>
        </p:txBody>
      </p:sp>
      <p:sp>
        <p:nvSpPr>
          <p:cNvPr id="3" name="Content Placeholder 2"/>
          <p:cNvSpPr>
            <a:spLocks noGrp="1"/>
          </p:cNvSpPr>
          <p:nvPr>
            <p:ph idx="1"/>
          </p:nvPr>
        </p:nvSpPr>
        <p:spPr>
          <a:xfrm>
            <a:off x="685800" y="1956022"/>
            <a:ext cx="10820400" cy="4749578"/>
          </a:xfrm>
        </p:spPr>
        <p:txBody>
          <a:bodyPr>
            <a:normAutofit fontScale="92500"/>
          </a:bodyPr>
          <a:lstStyle/>
          <a:p>
            <a:pPr>
              <a:lnSpc>
                <a:spcPct val="100000"/>
              </a:lnSpc>
            </a:pPr>
            <a:r>
              <a:rPr lang="en-US" dirty="0"/>
              <a:t>After completion of current application -- Applications have to be completed for each school year.  Services do not automatically continue from year to year.</a:t>
            </a:r>
          </a:p>
          <a:p>
            <a:pPr>
              <a:lnSpc>
                <a:spcPct val="100000"/>
              </a:lnSpc>
            </a:pPr>
            <a:r>
              <a:rPr lang="en-US" dirty="0"/>
              <a:t>After approval is received from System Coordinator</a:t>
            </a:r>
          </a:p>
          <a:p>
            <a:pPr>
              <a:lnSpc>
                <a:spcPct val="100000"/>
              </a:lnSpc>
            </a:pPr>
            <a:r>
              <a:rPr lang="en-US" dirty="0"/>
              <a:t>Services can’t begin prior to the date of the doctor’s signature on the referral form.</a:t>
            </a:r>
          </a:p>
          <a:p>
            <a:pPr>
              <a:lnSpc>
                <a:spcPct val="100000"/>
              </a:lnSpc>
            </a:pPr>
            <a:r>
              <a:rPr lang="en-US" dirty="0"/>
              <a:t>Students approved for intermittent HHB services must be absent for three consecutive school days on each occurrence before HHB services will be provided. </a:t>
            </a:r>
          </a:p>
          <a:p>
            <a:pPr>
              <a:lnSpc>
                <a:spcPct val="100000"/>
              </a:lnSpc>
            </a:pPr>
            <a:r>
              <a:rPr lang="en-US" dirty="0"/>
              <a:t>Note: Chronic illnesses that require long term intermittent absences may require students missing many days, but possibly not three consecutive days. Systems are encouraged to use their discretion and evaluate these cases on an individual basis. </a:t>
            </a:r>
          </a:p>
          <a:p>
            <a:pPr>
              <a:lnSpc>
                <a:spcPct val="100000"/>
              </a:lnSpc>
            </a:pPr>
            <a:r>
              <a:rPr lang="en-US" dirty="0"/>
              <a:t>Students will be provided  a maximum of three (3) hours of service per week</a:t>
            </a:r>
          </a:p>
        </p:txBody>
      </p:sp>
    </p:spTree>
    <p:extLst>
      <p:ext uri="{BB962C8B-B14F-4D97-AF65-F5344CB8AC3E}">
        <p14:creationId xmlns:p14="http://schemas.microsoft.com/office/powerpoint/2010/main" val="3733191215"/>
      </p:ext>
    </p:extLst>
  </p:cSld>
  <p:clrMapOvr>
    <a:masterClrMapping/>
  </p:clrMapOvr>
  <mc:AlternateContent xmlns:mc="http://schemas.openxmlformats.org/markup-compatibility/2006" xmlns:p14="http://schemas.microsoft.com/office/powerpoint/2010/main">
    <mc:Choice Requires="p14">
      <p:transition p14:dur="10" advClick="0" advTm="137000">
        <p:random/>
      </p:transition>
    </mc:Choice>
    <mc:Fallback xmlns="">
      <p:transition advClick="0" advTm="13700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Sliding scale of services for students with chronic illness (dialysis, chemotherapy, etc.)</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00973512"/>
              </p:ext>
            </p:extLst>
          </p:nvPr>
        </p:nvGraphicFramePr>
        <p:xfrm>
          <a:off x="1894114" y="2481942"/>
          <a:ext cx="9458248" cy="3849849"/>
        </p:xfrm>
        <a:graphic>
          <a:graphicData uri="http://schemas.openxmlformats.org/drawingml/2006/table">
            <a:tbl>
              <a:tblPr/>
              <a:tblGrid>
                <a:gridCol w="4729124">
                  <a:extLst>
                    <a:ext uri="{9D8B030D-6E8A-4147-A177-3AD203B41FA5}">
                      <a16:colId xmlns:a16="http://schemas.microsoft.com/office/drawing/2014/main" val="20000"/>
                    </a:ext>
                  </a:extLst>
                </a:gridCol>
                <a:gridCol w="4729124">
                  <a:extLst>
                    <a:ext uri="{9D8B030D-6E8A-4147-A177-3AD203B41FA5}">
                      <a16:colId xmlns:a16="http://schemas.microsoft.com/office/drawing/2014/main" val="20001"/>
                    </a:ext>
                  </a:extLst>
                </a:gridCol>
              </a:tblGrid>
              <a:tr h="450812">
                <a:tc>
                  <a:txBody>
                    <a:bodyPr/>
                    <a:lstStyle/>
                    <a:p>
                      <a:pPr algn="ctr"/>
                      <a:r>
                        <a:rPr lang="en-US" sz="2000" b="1" dirty="0">
                          <a:effectLst/>
                          <a:latin typeface="Times New Roman" panose="02020603050405020304" pitchFamily="18" charset="0"/>
                        </a:rPr>
                        <a:t>Days Absent</a:t>
                      </a:r>
                      <a:endParaRPr lang="en-US" sz="2000"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a:effectLst/>
                          <a:latin typeface="Times New Roman" panose="02020603050405020304" pitchFamily="18" charset="0"/>
                        </a:rPr>
                        <a:t>Hours of Service</a:t>
                      </a:r>
                      <a:endParaRPr lang="en-US" sz="200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50812">
                <a:tc>
                  <a:txBody>
                    <a:bodyPr/>
                    <a:lstStyle/>
                    <a:p>
                      <a:pPr algn="ctr"/>
                      <a:r>
                        <a:rPr lang="en-US" sz="2000" dirty="0">
                          <a:effectLst/>
                          <a:latin typeface="Times New Roman" panose="02020603050405020304" pitchFamily="18" charset="0"/>
                        </a:rPr>
                        <a:t>2</a:t>
                      </a:r>
                      <a:endParaRPr lang="en-US" sz="2000"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effectLst/>
                          <a:latin typeface="Times New Roman" panose="02020603050405020304" pitchFamily="18" charset="0"/>
                        </a:rPr>
                        <a:t>1</a:t>
                      </a:r>
                      <a:endParaRPr lang="en-US" sz="2000"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0812">
                <a:tc>
                  <a:txBody>
                    <a:bodyPr/>
                    <a:lstStyle/>
                    <a:p>
                      <a:pPr algn="ctr"/>
                      <a:r>
                        <a:rPr lang="en-US" sz="2000">
                          <a:effectLst/>
                          <a:latin typeface="Times New Roman" panose="02020603050405020304" pitchFamily="18" charset="0"/>
                        </a:rPr>
                        <a:t>3</a:t>
                      </a:r>
                      <a:endParaRPr lang="en-US" sz="200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effectLst/>
                          <a:latin typeface="Times New Roman" panose="02020603050405020304" pitchFamily="18" charset="0"/>
                        </a:rPr>
                        <a:t>1.5</a:t>
                      </a:r>
                      <a:endParaRPr lang="en-US" sz="2000"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50812">
                <a:tc>
                  <a:txBody>
                    <a:bodyPr/>
                    <a:lstStyle/>
                    <a:p>
                      <a:pPr algn="ctr"/>
                      <a:r>
                        <a:rPr lang="en-US" sz="2000">
                          <a:effectLst/>
                          <a:latin typeface="Times New Roman" panose="02020603050405020304" pitchFamily="18" charset="0"/>
                        </a:rPr>
                        <a:t>4</a:t>
                      </a:r>
                      <a:endParaRPr lang="en-US" sz="200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effectLst/>
                          <a:latin typeface="Times New Roman" panose="02020603050405020304" pitchFamily="18" charset="0"/>
                        </a:rPr>
                        <a:t>2</a:t>
                      </a:r>
                      <a:endParaRPr lang="en-US" sz="2000"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50812">
                <a:tc>
                  <a:txBody>
                    <a:bodyPr/>
                    <a:lstStyle/>
                    <a:p>
                      <a:pPr algn="ctr"/>
                      <a:r>
                        <a:rPr lang="en-US" sz="2000">
                          <a:effectLst/>
                          <a:latin typeface="Times New Roman" panose="02020603050405020304" pitchFamily="18" charset="0"/>
                        </a:rPr>
                        <a:t>5</a:t>
                      </a:r>
                      <a:endParaRPr lang="en-US" sz="200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effectLst/>
                          <a:latin typeface="Times New Roman" panose="02020603050405020304" pitchFamily="18" charset="0"/>
                        </a:rPr>
                        <a:t>3</a:t>
                      </a:r>
                      <a:endParaRPr lang="en-US" sz="2000"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595789">
                <a:tc gridSpan="2">
                  <a:txBody>
                    <a:bodyPr/>
                    <a:lstStyle/>
                    <a:p>
                      <a:r>
                        <a:rPr lang="en-US" sz="2000" i="1" dirty="0">
                          <a:effectLst/>
                          <a:latin typeface="Times New Roman" panose="02020603050405020304" pitchFamily="18" charset="0"/>
                        </a:rPr>
                        <a:t>Note:  This scale is only to be used for students who have been diagnosed with a chronic illness warranting ongoing intermittent services (ex. dialysis, chemotherapy, etc.)  All other students receiving intermittent services must be absent 3 consecutive days to receive services.</a:t>
                      </a:r>
                      <a:endParaRPr lang="en-US" sz="2000"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5"/>
                  </a:ext>
                </a:extLst>
              </a:tr>
            </a:tbl>
          </a:graphicData>
        </a:graphic>
      </p:graphicFrame>
      <p:sp>
        <p:nvSpPr>
          <p:cNvPr id="5" name="Rectangle 1"/>
          <p:cNvSpPr>
            <a:spLocks noChangeArrowheads="1"/>
          </p:cNvSpPr>
          <p:nvPr/>
        </p:nvSpPr>
        <p:spPr bwMode="auto">
          <a:xfrm>
            <a:off x="-3873873" y="1874"/>
            <a:ext cx="228067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panose="020F0502020204030204" pitchFamily="34" charset="0"/>
              </a:rPr>
              <a:t> </a:t>
            </a:r>
            <a:endParaRPr kumimoji="0" lang="en-US" altLang="en-US" sz="11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panose="020F05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34712242"/>
      </p:ext>
    </p:extLst>
  </p:cSld>
  <p:clrMapOvr>
    <a:masterClrMapping/>
  </p:clrMapOvr>
  <mc:AlternateContent xmlns:mc="http://schemas.openxmlformats.org/markup-compatibility/2006" xmlns:p14="http://schemas.microsoft.com/office/powerpoint/2010/main">
    <mc:Choice Requires="p14">
      <p:transition p14:dur="10" advClick="0" advTm="16000">
        <p:random/>
      </p:transition>
    </mc:Choice>
    <mc:Fallback xmlns="">
      <p:transition advClick="0" advTm="1600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0" y="364323"/>
            <a:ext cx="8610600" cy="1293028"/>
          </a:xfrm>
        </p:spPr>
        <p:txBody>
          <a:bodyPr/>
          <a:lstStyle/>
          <a:p>
            <a:r>
              <a:rPr lang="en-US" b="1" dirty="0"/>
              <a:t>Delivery of Services</a:t>
            </a:r>
          </a:p>
        </p:txBody>
      </p:sp>
      <p:sp>
        <p:nvSpPr>
          <p:cNvPr id="3" name="Content Placeholder 2"/>
          <p:cNvSpPr>
            <a:spLocks noGrp="1"/>
          </p:cNvSpPr>
          <p:nvPr>
            <p:ph idx="1"/>
          </p:nvPr>
        </p:nvSpPr>
        <p:spPr>
          <a:xfrm>
            <a:off x="685800" y="1512917"/>
            <a:ext cx="10820400" cy="5145460"/>
          </a:xfrm>
        </p:spPr>
        <p:txBody>
          <a:bodyPr>
            <a:normAutofit fontScale="92500" lnSpcReduction="10000"/>
          </a:bodyPr>
          <a:lstStyle/>
          <a:p>
            <a:pPr marL="0" indent="0">
              <a:buNone/>
            </a:pPr>
            <a:r>
              <a:rPr lang="en-US" b="1" dirty="0"/>
              <a:t>Where can services be provided?</a:t>
            </a:r>
          </a:p>
          <a:p>
            <a:r>
              <a:rPr lang="en-US" dirty="0"/>
              <a:t>Online</a:t>
            </a:r>
          </a:p>
          <a:p>
            <a:r>
              <a:rPr lang="en-US" dirty="0"/>
              <a:t>Student’s home</a:t>
            </a:r>
          </a:p>
          <a:p>
            <a:r>
              <a:rPr lang="en-US" dirty="0"/>
              <a:t>Health care facility</a:t>
            </a:r>
          </a:p>
          <a:p>
            <a:r>
              <a:rPr lang="en-US" dirty="0"/>
              <a:t>Library</a:t>
            </a:r>
          </a:p>
          <a:p>
            <a:r>
              <a:rPr lang="en-US" dirty="0"/>
              <a:t>Community Centers, Boys &amp; Girls Club, etc.</a:t>
            </a:r>
          </a:p>
          <a:p>
            <a:r>
              <a:rPr lang="en-US" dirty="0"/>
              <a:t>Space should have </a:t>
            </a:r>
          </a:p>
          <a:p>
            <a:pPr lvl="1"/>
            <a:r>
              <a:rPr lang="en-US" dirty="0"/>
              <a:t>table or desk </a:t>
            </a:r>
          </a:p>
          <a:p>
            <a:pPr lvl="1"/>
            <a:r>
              <a:rPr lang="en-US" dirty="0"/>
              <a:t>well ventilated, </a:t>
            </a:r>
          </a:p>
          <a:p>
            <a:pPr lvl="1"/>
            <a:r>
              <a:rPr lang="en-US" dirty="0"/>
              <a:t>smoke-free, </a:t>
            </a:r>
          </a:p>
          <a:p>
            <a:pPr lvl="1"/>
            <a:r>
              <a:rPr lang="en-US" dirty="0"/>
              <a:t>Clean</a:t>
            </a:r>
          </a:p>
          <a:p>
            <a:pPr lvl="1"/>
            <a:r>
              <a:rPr lang="en-US" dirty="0"/>
              <a:t>Quiet</a:t>
            </a:r>
          </a:p>
          <a:p>
            <a:r>
              <a:rPr lang="en-US" dirty="0"/>
              <a:t>ESP should include location of services</a:t>
            </a:r>
          </a:p>
          <a:p>
            <a:pPr marL="0" indent="0" algn="ctr">
              <a:buNone/>
            </a:pPr>
            <a:r>
              <a:rPr lang="en-US" b="1" i="1" dirty="0"/>
              <a:t>*A PARENT, GUARDIAN OR OTHER DESIGNATED ADULT OVER THE AGE OF 21 MUST BE PRESENT FOR THE ENTIRETY OF SESSIONS.</a:t>
            </a:r>
          </a:p>
        </p:txBody>
      </p:sp>
      <p:pic>
        <p:nvPicPr>
          <p:cNvPr id="4" name="Picture 3"/>
          <p:cNvPicPr>
            <a:picLocks noChangeAspect="1"/>
          </p:cNvPicPr>
          <p:nvPr/>
        </p:nvPicPr>
        <p:blipFill>
          <a:blip r:embed="rId3"/>
          <a:stretch>
            <a:fillRect/>
          </a:stretch>
        </p:blipFill>
        <p:spPr>
          <a:xfrm>
            <a:off x="8682037" y="2238168"/>
            <a:ext cx="2143125" cy="2143125"/>
          </a:xfrm>
          <a:prstGeom prst="rect">
            <a:avLst/>
          </a:prstGeom>
        </p:spPr>
      </p:pic>
    </p:spTree>
    <p:extLst>
      <p:ext uri="{BB962C8B-B14F-4D97-AF65-F5344CB8AC3E}">
        <p14:creationId xmlns:p14="http://schemas.microsoft.com/office/powerpoint/2010/main" val="723651386"/>
      </p:ext>
    </p:extLst>
  </p:cSld>
  <p:clrMapOvr>
    <a:masterClrMapping/>
  </p:clrMapOvr>
  <mc:AlternateContent xmlns:mc="http://schemas.openxmlformats.org/markup-compatibility/2006" xmlns:p14="http://schemas.microsoft.com/office/powerpoint/2010/main">
    <mc:Choice Requires="p14">
      <p:transition p14:dur="10" advClick="0" advTm="54000">
        <p:random/>
      </p:transition>
    </mc:Choice>
    <mc:Fallback xmlns="">
      <p:transition advClick="0" advTm="5400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Delivery of Services</a:t>
            </a:r>
          </a:p>
        </p:txBody>
      </p:sp>
      <p:sp>
        <p:nvSpPr>
          <p:cNvPr id="3" name="Content Placeholder 2"/>
          <p:cNvSpPr>
            <a:spLocks noGrp="1"/>
          </p:cNvSpPr>
          <p:nvPr>
            <p:ph idx="1"/>
          </p:nvPr>
        </p:nvSpPr>
        <p:spPr>
          <a:xfrm>
            <a:off x="351947" y="2012249"/>
            <a:ext cx="9853410" cy="4024125"/>
          </a:xfrm>
        </p:spPr>
        <p:txBody>
          <a:bodyPr>
            <a:normAutofit/>
          </a:bodyPr>
          <a:lstStyle/>
          <a:p>
            <a:pPr marL="0" indent="0">
              <a:buNone/>
            </a:pPr>
            <a:r>
              <a:rPr lang="en-US" b="1" dirty="0"/>
              <a:t>How and when are services scheduled?</a:t>
            </a:r>
          </a:p>
          <a:p>
            <a:r>
              <a:rPr lang="en-US" dirty="0"/>
              <a:t>The ESP will include the beginning and ending dates of services.</a:t>
            </a:r>
          </a:p>
          <a:p>
            <a:r>
              <a:rPr lang="en-US" dirty="0"/>
              <a:t>The HHB teacher and parent must communicate to determine the dates and times of services.</a:t>
            </a:r>
          </a:p>
          <a:p>
            <a:r>
              <a:rPr lang="en-US" dirty="0"/>
              <a:t>HHB services must be provided </a:t>
            </a:r>
            <a:r>
              <a:rPr lang="en-US" b="1" dirty="0"/>
              <a:t>outside</a:t>
            </a:r>
            <a:r>
              <a:rPr lang="en-US" dirty="0"/>
              <a:t> of contract hours.</a:t>
            </a:r>
          </a:p>
          <a:p>
            <a:r>
              <a:rPr lang="en-US" dirty="0"/>
              <a:t>HHB services must be scheduled for weekdays</a:t>
            </a:r>
          </a:p>
          <a:p>
            <a:r>
              <a:rPr lang="en-US" dirty="0"/>
              <a:t>HHB services </a:t>
            </a:r>
            <a:r>
              <a:rPr lang="en-US" b="1" dirty="0"/>
              <a:t>are not </a:t>
            </a:r>
            <a:r>
              <a:rPr lang="en-US" dirty="0"/>
              <a:t>provided during the Summer or holidays.</a:t>
            </a:r>
          </a:p>
          <a:p>
            <a:endParaRPr lang="en-US" dirty="0"/>
          </a:p>
          <a:p>
            <a:r>
              <a:rPr lang="en-US" b="1" dirty="0"/>
              <a:t>HHB Teachers must maintain contact with the student’s teacher(s) of record, HHB Contact and SDCS.</a:t>
            </a:r>
          </a:p>
          <a:p>
            <a:endParaRPr lang="en-US" dirty="0"/>
          </a:p>
          <a:p>
            <a:endParaRPr lang="en-US" dirty="0"/>
          </a:p>
          <a:p>
            <a:endParaRPr lang="en-US" dirty="0"/>
          </a:p>
          <a:p>
            <a:endParaRPr lang="en-US" dirty="0"/>
          </a:p>
        </p:txBody>
      </p:sp>
      <p:pic>
        <p:nvPicPr>
          <p:cNvPr id="5" name="Picture 4"/>
          <p:cNvPicPr>
            <a:picLocks noChangeAspect="1"/>
          </p:cNvPicPr>
          <p:nvPr/>
        </p:nvPicPr>
        <p:blipFill>
          <a:blip r:embed="rId3"/>
          <a:stretch>
            <a:fillRect/>
          </a:stretch>
        </p:blipFill>
        <p:spPr>
          <a:xfrm>
            <a:off x="9154829" y="4501805"/>
            <a:ext cx="2857500" cy="2143125"/>
          </a:xfrm>
          <a:prstGeom prst="rect">
            <a:avLst/>
          </a:prstGeom>
        </p:spPr>
      </p:pic>
      <p:pic>
        <p:nvPicPr>
          <p:cNvPr id="6" name="Picture 5"/>
          <p:cNvPicPr>
            <a:picLocks noChangeAspect="1"/>
          </p:cNvPicPr>
          <p:nvPr/>
        </p:nvPicPr>
        <p:blipFill>
          <a:blip r:embed="rId4"/>
          <a:stretch>
            <a:fillRect/>
          </a:stretch>
        </p:blipFill>
        <p:spPr>
          <a:xfrm>
            <a:off x="10129723" y="2057401"/>
            <a:ext cx="1605077" cy="1594195"/>
          </a:xfrm>
          <a:prstGeom prst="rect">
            <a:avLst/>
          </a:prstGeom>
        </p:spPr>
      </p:pic>
    </p:spTree>
    <p:extLst>
      <p:ext uri="{BB962C8B-B14F-4D97-AF65-F5344CB8AC3E}">
        <p14:creationId xmlns:p14="http://schemas.microsoft.com/office/powerpoint/2010/main" val="1686770053"/>
      </p:ext>
    </p:extLst>
  </p:cSld>
  <p:clrMapOvr>
    <a:masterClrMapping/>
  </p:clrMapOvr>
  <mc:AlternateContent xmlns:mc="http://schemas.openxmlformats.org/markup-compatibility/2006" xmlns:p14="http://schemas.microsoft.com/office/powerpoint/2010/main">
    <mc:Choice Requires="p14">
      <p:transition p14:dur="10" advClick="0" advTm="65000">
        <p:random/>
      </p:transition>
    </mc:Choice>
    <mc:Fallback xmlns="">
      <p:transition advClick="0" advTm="6500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5625" y="350036"/>
            <a:ext cx="8610600" cy="1293028"/>
          </a:xfrm>
        </p:spPr>
        <p:txBody>
          <a:bodyPr>
            <a:normAutofit/>
          </a:bodyPr>
          <a:lstStyle/>
          <a:p>
            <a:r>
              <a:rPr lang="en-US" b="1" dirty="0"/>
              <a:t>delivery models and instructional delivery</a:t>
            </a:r>
          </a:p>
        </p:txBody>
      </p:sp>
      <p:sp>
        <p:nvSpPr>
          <p:cNvPr id="3" name="Content Placeholder 2"/>
          <p:cNvSpPr>
            <a:spLocks noGrp="1"/>
          </p:cNvSpPr>
          <p:nvPr>
            <p:ph idx="1"/>
          </p:nvPr>
        </p:nvSpPr>
        <p:spPr>
          <a:xfrm>
            <a:off x="685800" y="1854558"/>
            <a:ext cx="10820400" cy="4364127"/>
          </a:xfrm>
        </p:spPr>
        <p:txBody>
          <a:bodyPr>
            <a:normAutofit lnSpcReduction="10000"/>
          </a:bodyPr>
          <a:lstStyle/>
          <a:p>
            <a:pPr marL="0" indent="0">
              <a:buNone/>
            </a:pPr>
            <a:r>
              <a:rPr lang="en-US" b="1" dirty="0"/>
              <a:t>What should happen during HHB session?</a:t>
            </a:r>
          </a:p>
          <a:p>
            <a:r>
              <a:rPr lang="en-US" b="1" dirty="0"/>
              <a:t>Direct Instruction</a:t>
            </a:r>
          </a:p>
          <a:p>
            <a:pPr lvl="1"/>
            <a:r>
              <a:rPr lang="en-US" dirty="0"/>
              <a:t>HHB teacher should provide student with assignments from school (if parent has not provided them)</a:t>
            </a:r>
          </a:p>
          <a:p>
            <a:pPr lvl="1"/>
            <a:r>
              <a:rPr lang="en-US" dirty="0"/>
              <a:t>HHB teacher provides instruction</a:t>
            </a:r>
          </a:p>
          <a:p>
            <a:pPr lvl="1"/>
            <a:r>
              <a:rPr lang="en-US" dirty="0"/>
              <a:t>HHB teacher leaves assignments for student to complete</a:t>
            </a:r>
          </a:p>
          <a:p>
            <a:pPr lvl="1"/>
            <a:r>
              <a:rPr lang="en-US" dirty="0"/>
              <a:t>HHB teacher returns to take assignments to students teacher of record</a:t>
            </a:r>
          </a:p>
          <a:p>
            <a:r>
              <a:rPr lang="en-US" b="1" dirty="0"/>
              <a:t>Tutoring/Remediation</a:t>
            </a:r>
            <a:endParaRPr lang="en-US" dirty="0"/>
          </a:p>
          <a:p>
            <a:r>
              <a:rPr lang="en-US" b="1" dirty="0"/>
              <a:t>Online Instruction </a:t>
            </a:r>
            <a:r>
              <a:rPr lang="en-US" dirty="0"/>
              <a:t>– Canvas, </a:t>
            </a:r>
            <a:r>
              <a:rPr lang="en-US" dirty="0" err="1"/>
              <a:t>Edgenuity</a:t>
            </a:r>
            <a:r>
              <a:rPr lang="en-US" dirty="0"/>
              <a:t>, I-Ready, etc.</a:t>
            </a:r>
          </a:p>
          <a:p>
            <a:r>
              <a:rPr lang="en-US" b="1" dirty="0"/>
              <a:t>School must provide materials and books for students.  </a:t>
            </a:r>
            <a:r>
              <a:rPr lang="en-US" dirty="0"/>
              <a:t>It is the parent/guardian’s responsibility to pick up and sign-out books.  </a:t>
            </a:r>
            <a:endParaRPr lang="en-US" b="1" dirty="0"/>
          </a:p>
          <a:p>
            <a:r>
              <a:rPr lang="en-US" dirty="0"/>
              <a:t>Ideally, HHB teacher should have Teacher’s Editions</a:t>
            </a:r>
          </a:p>
        </p:txBody>
      </p:sp>
      <p:pic>
        <p:nvPicPr>
          <p:cNvPr id="4" name="Picture 3"/>
          <p:cNvPicPr>
            <a:picLocks noChangeAspect="1"/>
          </p:cNvPicPr>
          <p:nvPr/>
        </p:nvPicPr>
        <p:blipFill>
          <a:blip r:embed="rId3"/>
          <a:stretch>
            <a:fillRect/>
          </a:stretch>
        </p:blipFill>
        <p:spPr>
          <a:xfrm>
            <a:off x="9735585" y="4287054"/>
            <a:ext cx="2143125" cy="2143125"/>
          </a:xfrm>
          <a:prstGeom prst="rect">
            <a:avLst/>
          </a:prstGeom>
        </p:spPr>
      </p:pic>
    </p:spTree>
    <p:extLst>
      <p:ext uri="{BB962C8B-B14F-4D97-AF65-F5344CB8AC3E}">
        <p14:creationId xmlns:p14="http://schemas.microsoft.com/office/powerpoint/2010/main" val="466560939"/>
      </p:ext>
    </p:extLst>
  </p:cSld>
  <p:clrMapOvr>
    <a:masterClrMapping/>
  </p:clrMapOvr>
  <mc:AlternateContent xmlns:mc="http://schemas.openxmlformats.org/markup-compatibility/2006" xmlns:p14="http://schemas.microsoft.com/office/powerpoint/2010/main">
    <mc:Choice Requires="p14">
      <p:transition p14:dur="10" advClick="0" advTm="63000">
        <p:random/>
      </p:transition>
    </mc:Choice>
    <mc:Fallback xmlns="">
      <p:transition advClick="0" advTm="6300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Instructional delivery</a:t>
            </a:r>
          </a:p>
        </p:txBody>
      </p:sp>
      <p:sp>
        <p:nvSpPr>
          <p:cNvPr id="3" name="Content Placeholder 2"/>
          <p:cNvSpPr>
            <a:spLocks noGrp="1"/>
          </p:cNvSpPr>
          <p:nvPr>
            <p:ph idx="1"/>
          </p:nvPr>
        </p:nvSpPr>
        <p:spPr>
          <a:xfrm>
            <a:off x="685800" y="2194560"/>
            <a:ext cx="11381014" cy="4483826"/>
          </a:xfrm>
        </p:spPr>
        <p:txBody>
          <a:bodyPr>
            <a:normAutofit/>
          </a:bodyPr>
          <a:lstStyle/>
          <a:p>
            <a:pPr marL="0" indent="0">
              <a:buNone/>
            </a:pPr>
            <a:r>
              <a:rPr lang="en-US" b="1" dirty="0"/>
              <a:t>What subjects should be taught during sessions?</a:t>
            </a:r>
          </a:p>
          <a:p>
            <a:r>
              <a:rPr lang="en-US" dirty="0"/>
              <a:t>Emphasis should be put on </a:t>
            </a:r>
            <a:r>
              <a:rPr lang="en-US" b="1" dirty="0"/>
              <a:t>core subjects </a:t>
            </a:r>
            <a:r>
              <a:rPr lang="en-US" dirty="0"/>
              <a:t>(Math, English, Science, Social Studies)</a:t>
            </a:r>
          </a:p>
          <a:p>
            <a:r>
              <a:rPr lang="en-US" dirty="0"/>
              <a:t>The ESP team should explain specifics  of instruction.</a:t>
            </a:r>
          </a:p>
          <a:p>
            <a:r>
              <a:rPr lang="en-US" dirty="0"/>
              <a:t>Students are still responsible for standardized testing (I-Ready, Benchmarks, GMAS)</a:t>
            </a:r>
          </a:p>
          <a:p>
            <a:pPr lvl="1"/>
            <a:r>
              <a:rPr lang="en-US" dirty="0"/>
              <a:t>Testing accommodations need to be considered, referenced in ESP and listed in 504 or IEP</a:t>
            </a:r>
          </a:p>
          <a:p>
            <a:r>
              <a:rPr lang="en-US" dirty="0"/>
              <a:t>Students are responsible for Career Development/ BRIDGE Bill requirements (coordinate with School Counselor)</a:t>
            </a:r>
          </a:p>
          <a:p>
            <a:r>
              <a:rPr lang="en-US" b="1" dirty="0"/>
              <a:t>Who grades assignments?  </a:t>
            </a:r>
            <a:r>
              <a:rPr lang="en-US" dirty="0"/>
              <a:t>The student’s teacher of record.  It is not the HHB teacher’s responsibility to grade assignments.</a:t>
            </a:r>
            <a:endParaRPr lang="en-US" b="1" dirty="0"/>
          </a:p>
          <a:p>
            <a:endParaRPr lang="en-US" dirty="0"/>
          </a:p>
        </p:txBody>
      </p:sp>
      <p:pic>
        <p:nvPicPr>
          <p:cNvPr id="4" name="Picture 3"/>
          <p:cNvPicPr>
            <a:picLocks noChangeAspect="1"/>
          </p:cNvPicPr>
          <p:nvPr/>
        </p:nvPicPr>
        <p:blipFill>
          <a:blip r:embed="rId3"/>
          <a:stretch>
            <a:fillRect/>
          </a:stretch>
        </p:blipFill>
        <p:spPr>
          <a:xfrm>
            <a:off x="3716821" y="764373"/>
            <a:ext cx="1398685" cy="1430187"/>
          </a:xfrm>
          <a:prstGeom prst="rect">
            <a:avLst/>
          </a:prstGeom>
        </p:spPr>
      </p:pic>
    </p:spTree>
    <p:extLst>
      <p:ext uri="{BB962C8B-B14F-4D97-AF65-F5344CB8AC3E}">
        <p14:creationId xmlns:p14="http://schemas.microsoft.com/office/powerpoint/2010/main" val="1150765854"/>
      </p:ext>
    </p:extLst>
  </p:cSld>
  <p:clrMapOvr>
    <a:masterClrMapping/>
  </p:clrMapOvr>
  <mc:AlternateContent xmlns:mc="http://schemas.openxmlformats.org/markup-compatibility/2006" xmlns:p14="http://schemas.microsoft.com/office/powerpoint/2010/main">
    <mc:Choice Requires="p14">
      <p:transition p14:dur="10" advClick="0" advTm="90000">
        <p:random/>
      </p:transition>
    </mc:Choice>
    <mc:Fallback xmlns="">
      <p:transition advClick="0" advTm="90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2301" y="253139"/>
            <a:ext cx="8610600" cy="1293028"/>
          </a:xfrm>
        </p:spPr>
        <p:txBody>
          <a:bodyPr/>
          <a:lstStyle/>
          <a:p>
            <a:r>
              <a:rPr lang="en-US" b="1" dirty="0"/>
              <a:t>Topics covered</a:t>
            </a:r>
          </a:p>
        </p:txBody>
      </p:sp>
      <p:sp>
        <p:nvSpPr>
          <p:cNvPr id="3" name="Content Placeholder 2"/>
          <p:cNvSpPr>
            <a:spLocks noGrp="1"/>
          </p:cNvSpPr>
          <p:nvPr>
            <p:ph idx="1"/>
          </p:nvPr>
        </p:nvSpPr>
        <p:spPr>
          <a:xfrm>
            <a:off x="548641" y="1429789"/>
            <a:ext cx="10957560" cy="5104015"/>
          </a:xfrm>
        </p:spPr>
        <p:txBody>
          <a:bodyPr>
            <a:normAutofit lnSpcReduction="10000"/>
          </a:bodyPr>
          <a:lstStyle/>
          <a:p>
            <a:r>
              <a:rPr lang="en-US" dirty="0"/>
              <a:t>Overview </a:t>
            </a:r>
          </a:p>
          <a:p>
            <a:r>
              <a:rPr lang="en-US" dirty="0"/>
              <a:t>COVID-19 &amp; HHB</a:t>
            </a:r>
          </a:p>
          <a:p>
            <a:r>
              <a:rPr lang="en-US" dirty="0"/>
              <a:t>Student Eligibility </a:t>
            </a:r>
          </a:p>
          <a:p>
            <a:r>
              <a:rPr lang="en-US" dirty="0"/>
              <a:t>Application Process </a:t>
            </a:r>
          </a:p>
          <a:p>
            <a:r>
              <a:rPr lang="en-US" dirty="0"/>
              <a:t>Attendance &amp; Coding </a:t>
            </a:r>
          </a:p>
          <a:p>
            <a:r>
              <a:rPr lang="en-US" dirty="0"/>
              <a:t>Scheduling </a:t>
            </a:r>
          </a:p>
          <a:p>
            <a:r>
              <a:rPr lang="en-US" dirty="0"/>
              <a:t>Instructional Delivery </a:t>
            </a:r>
          </a:p>
          <a:p>
            <a:r>
              <a:rPr lang="en-US" dirty="0"/>
              <a:t>Instructional Materials </a:t>
            </a:r>
          </a:p>
          <a:p>
            <a:r>
              <a:rPr lang="en-US" dirty="0"/>
              <a:t>Termination of Services </a:t>
            </a:r>
          </a:p>
          <a:p>
            <a:r>
              <a:rPr lang="en-US" dirty="0"/>
              <a:t>Transition Back to School</a:t>
            </a:r>
          </a:p>
          <a:p>
            <a:r>
              <a:rPr lang="en-US" dirty="0"/>
              <a:t>Forms </a:t>
            </a:r>
          </a:p>
          <a:p>
            <a:r>
              <a:rPr lang="en-US" dirty="0"/>
              <a:t>Payroll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4343" y="2709293"/>
            <a:ext cx="3810000" cy="2857500"/>
          </a:xfrm>
          <a:prstGeom prst="rect">
            <a:avLst/>
          </a:prstGeom>
        </p:spPr>
      </p:pic>
    </p:spTree>
    <p:extLst>
      <p:ext uri="{BB962C8B-B14F-4D97-AF65-F5344CB8AC3E}">
        <p14:creationId xmlns:p14="http://schemas.microsoft.com/office/powerpoint/2010/main" val="2227942674"/>
      </p:ext>
    </p:extLst>
  </p:cSld>
  <p:clrMapOvr>
    <a:masterClrMapping/>
  </p:clrMapOvr>
  <mc:AlternateContent xmlns:mc="http://schemas.openxmlformats.org/markup-compatibility/2006" xmlns:p14="http://schemas.microsoft.com/office/powerpoint/2010/main">
    <mc:Choice Requires="p14">
      <p:transition p14:dur="10" advClick="0" advTm="27000">
        <p:random/>
      </p:transition>
    </mc:Choice>
    <mc:Fallback xmlns="">
      <p:transition advClick="0" advTm="27000">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Services for pregnant teens/parenting teens</a:t>
            </a:r>
          </a:p>
        </p:txBody>
      </p:sp>
      <p:sp>
        <p:nvSpPr>
          <p:cNvPr id="3" name="Content Placeholder 2"/>
          <p:cNvSpPr>
            <a:spLocks noGrp="1"/>
          </p:cNvSpPr>
          <p:nvPr>
            <p:ph idx="1"/>
          </p:nvPr>
        </p:nvSpPr>
        <p:spPr/>
        <p:txBody>
          <a:bodyPr>
            <a:normAutofit/>
          </a:bodyPr>
          <a:lstStyle/>
          <a:p>
            <a:r>
              <a:rPr lang="en-US" dirty="0"/>
              <a:t>Title IX prohibits sending students home simply because they are pregnant.  Pregnant students can attend school unless their medical doctor determines they should be at home.</a:t>
            </a:r>
          </a:p>
          <a:p>
            <a:r>
              <a:rPr lang="en-US" dirty="0"/>
              <a:t>Pregnant students can receive Hospital/Homebound Services; however they must follow the referral procedures.</a:t>
            </a:r>
          </a:p>
          <a:p>
            <a:r>
              <a:rPr lang="en-US" dirty="0"/>
              <a:t>Post-Partum HHB services should be provided for six (6) weeks.  A medical referral form must be completed. </a:t>
            </a:r>
          </a:p>
          <a:p>
            <a:r>
              <a:rPr lang="en-US" dirty="0"/>
              <a:t>For students who have complications during pregnancy, HHB referral procedures should be followed.  Upon receipt and approval of a completed medical referral from a doctor, the student can receive HHB services prior to delivery. </a:t>
            </a:r>
          </a:p>
          <a:p>
            <a:endParaRPr lang="en-US" dirty="0"/>
          </a:p>
        </p:txBody>
      </p:sp>
      <p:pic>
        <p:nvPicPr>
          <p:cNvPr id="5" name="Picture 4"/>
          <p:cNvPicPr>
            <a:picLocks noChangeAspect="1"/>
          </p:cNvPicPr>
          <p:nvPr/>
        </p:nvPicPr>
        <p:blipFill>
          <a:blip r:embed="rId3"/>
          <a:stretch>
            <a:fillRect/>
          </a:stretch>
        </p:blipFill>
        <p:spPr>
          <a:xfrm>
            <a:off x="3986645" y="658320"/>
            <a:ext cx="1026227" cy="1505133"/>
          </a:xfrm>
          <a:prstGeom prst="rect">
            <a:avLst/>
          </a:prstGeom>
        </p:spPr>
      </p:pic>
    </p:spTree>
    <p:extLst>
      <p:ext uri="{BB962C8B-B14F-4D97-AF65-F5344CB8AC3E}">
        <p14:creationId xmlns:p14="http://schemas.microsoft.com/office/powerpoint/2010/main" val="3261846682"/>
      </p:ext>
    </p:extLst>
  </p:cSld>
  <p:clrMapOvr>
    <a:masterClrMapping/>
  </p:clrMapOvr>
  <mc:AlternateContent xmlns:mc="http://schemas.openxmlformats.org/markup-compatibility/2006" xmlns:p14="http://schemas.microsoft.com/office/powerpoint/2010/main">
    <mc:Choice Requires="p14">
      <p:transition p14:dur="10" advClick="0" advTm="78000">
        <p:random/>
      </p:transition>
    </mc:Choice>
    <mc:Fallback xmlns="">
      <p:transition advClick="0" advTm="78000">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422" y="651682"/>
            <a:ext cx="8610600" cy="1293028"/>
          </a:xfrm>
        </p:spPr>
        <p:txBody>
          <a:bodyPr/>
          <a:lstStyle/>
          <a:p>
            <a:r>
              <a:rPr lang="en-US" b="1" dirty="0"/>
              <a:t>ATTENDANCE</a:t>
            </a:r>
          </a:p>
        </p:txBody>
      </p:sp>
      <p:sp>
        <p:nvSpPr>
          <p:cNvPr id="3" name="Content Placeholder 2"/>
          <p:cNvSpPr>
            <a:spLocks noGrp="1"/>
          </p:cNvSpPr>
          <p:nvPr>
            <p:ph idx="1"/>
          </p:nvPr>
        </p:nvSpPr>
        <p:spPr>
          <a:xfrm>
            <a:off x="685799" y="1944710"/>
            <a:ext cx="11134930" cy="4713668"/>
          </a:xfrm>
        </p:spPr>
        <p:txBody>
          <a:bodyPr>
            <a:normAutofit fontScale="85000" lnSpcReduction="10000"/>
          </a:bodyPr>
          <a:lstStyle/>
          <a:p>
            <a:r>
              <a:rPr lang="en-US" b="1" u="sng" dirty="0"/>
              <a:t>Attendance</a:t>
            </a:r>
          </a:p>
          <a:p>
            <a:pPr lvl="1">
              <a:lnSpc>
                <a:spcPct val="110000"/>
              </a:lnSpc>
            </a:pPr>
            <a:r>
              <a:rPr lang="en-US" dirty="0"/>
              <a:t>Students should be marked </a:t>
            </a:r>
            <a:r>
              <a:rPr lang="en-US" b="1" dirty="0"/>
              <a:t>absent</a:t>
            </a:r>
            <a:r>
              <a:rPr lang="en-US" dirty="0"/>
              <a:t> (excused or illness if known) until services are provided.</a:t>
            </a:r>
          </a:p>
          <a:p>
            <a:pPr lvl="1">
              <a:lnSpc>
                <a:spcPct val="110000"/>
              </a:lnSpc>
            </a:pPr>
            <a:endParaRPr lang="en-US" dirty="0"/>
          </a:p>
          <a:p>
            <a:pPr lvl="1">
              <a:lnSpc>
                <a:spcPct val="110000"/>
              </a:lnSpc>
            </a:pPr>
            <a:r>
              <a:rPr lang="en-US" dirty="0"/>
              <a:t>For every 3 hours of service, a student can be marked present for the entire week</a:t>
            </a:r>
          </a:p>
          <a:p>
            <a:pPr lvl="2">
              <a:lnSpc>
                <a:spcPct val="110000"/>
              </a:lnSpc>
            </a:pPr>
            <a:r>
              <a:rPr lang="en-US" dirty="0"/>
              <a:t>The code of “H” should be entered in Infinite Campus</a:t>
            </a:r>
          </a:p>
          <a:p>
            <a:pPr lvl="2">
              <a:lnSpc>
                <a:spcPct val="110000"/>
              </a:lnSpc>
            </a:pPr>
            <a:r>
              <a:rPr lang="en-US" b="1" dirty="0"/>
              <a:t>The code is entered after the services have been rendered. </a:t>
            </a:r>
            <a:r>
              <a:rPr lang="en-US" dirty="0"/>
              <a:t> Schools are not to assign students the code of “H” for the entire year.</a:t>
            </a:r>
          </a:p>
          <a:p>
            <a:pPr lvl="2">
              <a:lnSpc>
                <a:spcPct val="110000"/>
              </a:lnSpc>
            </a:pPr>
            <a:endParaRPr lang="en-US" dirty="0"/>
          </a:p>
          <a:p>
            <a:pPr lvl="1">
              <a:lnSpc>
                <a:spcPct val="110000"/>
              </a:lnSpc>
            </a:pPr>
            <a:r>
              <a:rPr lang="en-US" dirty="0"/>
              <a:t>If services are cancelled and not made up, the student is to be marked “absent.”</a:t>
            </a:r>
          </a:p>
          <a:p>
            <a:pPr marL="914400" lvl="2" indent="0">
              <a:lnSpc>
                <a:spcPct val="110000"/>
              </a:lnSpc>
              <a:buNone/>
            </a:pPr>
            <a:endParaRPr lang="en-US" dirty="0"/>
          </a:p>
          <a:p>
            <a:pPr lvl="1">
              <a:lnSpc>
                <a:spcPct val="110000"/>
              </a:lnSpc>
            </a:pPr>
            <a:r>
              <a:rPr lang="en-US" dirty="0"/>
              <a:t>It is the responsibility of the HHB teacher to notify the school’s Homebound Contact and student’s homeroom teacher/teachers of HHB services rendered</a:t>
            </a:r>
          </a:p>
          <a:p>
            <a:pPr marL="457200" lvl="1" indent="0">
              <a:lnSpc>
                <a:spcPct val="110000"/>
              </a:lnSpc>
              <a:buNone/>
            </a:pPr>
            <a:endParaRPr lang="en-US" dirty="0"/>
          </a:p>
          <a:p>
            <a:pPr lvl="1">
              <a:lnSpc>
                <a:spcPct val="110000"/>
              </a:lnSpc>
            </a:pPr>
            <a:r>
              <a:rPr lang="en-US" dirty="0"/>
              <a:t>If a session is cancelled due to absence of a parent/guardian, the session should not be rescheduled and the student will be counted absent.</a:t>
            </a:r>
          </a:p>
          <a:p>
            <a:pPr lvl="1">
              <a:lnSpc>
                <a:spcPct val="110000"/>
              </a:lnSpc>
            </a:pPr>
            <a:endParaRPr lang="en-US" dirty="0"/>
          </a:p>
          <a:p>
            <a:pPr lvl="1">
              <a:lnSpc>
                <a:spcPct val="110000"/>
              </a:lnSpc>
            </a:pPr>
            <a:endParaRPr lang="en-US" dirty="0"/>
          </a:p>
          <a:p>
            <a:pPr lvl="1"/>
            <a:endParaRPr lang="en-US" dirty="0"/>
          </a:p>
          <a:p>
            <a:pPr lvl="1"/>
            <a:endParaRPr lang="en-US" b="1" dirty="0"/>
          </a:p>
        </p:txBody>
      </p:sp>
      <p:pic>
        <p:nvPicPr>
          <p:cNvPr id="4" name="Picture 3"/>
          <p:cNvPicPr>
            <a:picLocks noChangeAspect="1"/>
          </p:cNvPicPr>
          <p:nvPr/>
        </p:nvPicPr>
        <p:blipFill>
          <a:blip r:embed="rId3"/>
          <a:stretch>
            <a:fillRect/>
          </a:stretch>
        </p:blipFill>
        <p:spPr>
          <a:xfrm>
            <a:off x="9994242" y="651682"/>
            <a:ext cx="1826487" cy="1215444"/>
          </a:xfrm>
          <a:prstGeom prst="rect">
            <a:avLst/>
          </a:prstGeom>
        </p:spPr>
      </p:pic>
    </p:spTree>
    <p:extLst>
      <p:ext uri="{BB962C8B-B14F-4D97-AF65-F5344CB8AC3E}">
        <p14:creationId xmlns:p14="http://schemas.microsoft.com/office/powerpoint/2010/main" val="1820861765"/>
      </p:ext>
    </p:extLst>
  </p:cSld>
  <p:clrMapOvr>
    <a:masterClrMapping/>
  </p:clrMapOvr>
  <mc:AlternateContent xmlns:mc="http://schemas.openxmlformats.org/markup-compatibility/2006" xmlns:p14="http://schemas.microsoft.com/office/powerpoint/2010/main">
    <mc:Choice Requires="p14">
      <p:transition p14:dur="10" advClick="0" advTm="106000">
        <p:random/>
      </p:transition>
    </mc:Choice>
    <mc:Fallback xmlns="">
      <p:transition advClick="0" advTm="10600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0" y="364323"/>
            <a:ext cx="8610600" cy="1293028"/>
          </a:xfrm>
        </p:spPr>
        <p:txBody>
          <a:bodyPr/>
          <a:lstStyle/>
          <a:p>
            <a:r>
              <a:rPr lang="en-US" b="1" dirty="0"/>
              <a:t>ATTENDANCE</a:t>
            </a:r>
          </a:p>
        </p:txBody>
      </p:sp>
      <p:sp>
        <p:nvSpPr>
          <p:cNvPr id="3" name="Content Placeholder 2"/>
          <p:cNvSpPr>
            <a:spLocks noGrp="1"/>
          </p:cNvSpPr>
          <p:nvPr>
            <p:ph idx="1"/>
          </p:nvPr>
        </p:nvSpPr>
        <p:spPr>
          <a:xfrm>
            <a:off x="685800" y="1512917"/>
            <a:ext cx="10820400" cy="5145460"/>
          </a:xfrm>
        </p:spPr>
        <p:txBody>
          <a:bodyPr>
            <a:normAutofit/>
          </a:bodyPr>
          <a:lstStyle/>
          <a:p>
            <a:pPr marL="0" indent="0">
              <a:buNone/>
            </a:pPr>
            <a:endParaRPr lang="en-US" b="1" dirty="0"/>
          </a:p>
        </p:txBody>
      </p:sp>
      <p:pic>
        <p:nvPicPr>
          <p:cNvPr id="2050" name="Picture 4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6496" y="1168197"/>
            <a:ext cx="2563091" cy="5381954"/>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4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7724" y="1657351"/>
            <a:ext cx="6077094" cy="4892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p:cNvSpPr>
            <a:spLocks noChangeArrowheads="1"/>
          </p:cNvSpPr>
          <p:nvPr/>
        </p:nvSpPr>
        <p:spPr bwMode="auto">
          <a:xfrm>
            <a:off x="332509" y="32631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ight Arrow 8"/>
          <p:cNvSpPr/>
          <p:nvPr/>
        </p:nvSpPr>
        <p:spPr>
          <a:xfrm rot="10800000">
            <a:off x="3320221" y="6232443"/>
            <a:ext cx="1657350" cy="1333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88143311"/>
      </p:ext>
    </p:extLst>
  </p:cSld>
  <p:clrMapOvr>
    <a:masterClrMapping/>
  </p:clrMapOvr>
  <mc:AlternateContent xmlns:mc="http://schemas.openxmlformats.org/markup-compatibility/2006" xmlns:p14="http://schemas.microsoft.com/office/powerpoint/2010/main">
    <mc:Choice Requires="p14">
      <p:transition p14:dur="10" advClick="0" advTm="54000">
        <p:random/>
      </p:transition>
    </mc:Choice>
    <mc:Fallback xmlns="">
      <p:transition advClick="0" advTm="54000">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0" y="364323"/>
            <a:ext cx="8610600" cy="1293028"/>
          </a:xfrm>
        </p:spPr>
        <p:txBody>
          <a:bodyPr/>
          <a:lstStyle/>
          <a:p>
            <a:r>
              <a:rPr lang="en-US" b="1" dirty="0"/>
              <a:t>ATTENDANCE</a:t>
            </a:r>
          </a:p>
        </p:txBody>
      </p:sp>
      <p:sp>
        <p:nvSpPr>
          <p:cNvPr id="3" name="Content Placeholder 2"/>
          <p:cNvSpPr>
            <a:spLocks noGrp="1"/>
          </p:cNvSpPr>
          <p:nvPr>
            <p:ph idx="1"/>
          </p:nvPr>
        </p:nvSpPr>
        <p:spPr>
          <a:xfrm>
            <a:off x="685800" y="1512917"/>
            <a:ext cx="10820400" cy="5145460"/>
          </a:xfrm>
        </p:spPr>
        <p:txBody>
          <a:bodyPr>
            <a:normAutofit/>
          </a:bodyPr>
          <a:lstStyle/>
          <a:p>
            <a:pPr marL="0" indent="0">
              <a:buNone/>
            </a:pPr>
            <a:r>
              <a:rPr lang="en-US" b="1" dirty="0"/>
              <a:t>Infinite Campus</a:t>
            </a:r>
          </a:p>
        </p:txBody>
      </p:sp>
      <p:sp>
        <p:nvSpPr>
          <p:cNvPr id="6" name="Rectangle 4"/>
          <p:cNvSpPr>
            <a:spLocks noChangeArrowheads="1"/>
          </p:cNvSpPr>
          <p:nvPr/>
        </p:nvSpPr>
        <p:spPr bwMode="auto">
          <a:xfrm>
            <a:off x="332509" y="32631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p:cNvPicPr>
            <a:picLocks noChangeAspect="1"/>
          </p:cNvPicPr>
          <p:nvPr/>
        </p:nvPicPr>
        <p:blipFill>
          <a:blip r:embed="rId3"/>
          <a:stretch>
            <a:fillRect/>
          </a:stretch>
        </p:blipFill>
        <p:spPr>
          <a:xfrm>
            <a:off x="2862395" y="2219324"/>
            <a:ext cx="8986705" cy="4040041"/>
          </a:xfrm>
          <a:prstGeom prst="rect">
            <a:avLst/>
          </a:prstGeom>
        </p:spPr>
      </p:pic>
    </p:spTree>
    <p:extLst>
      <p:ext uri="{BB962C8B-B14F-4D97-AF65-F5344CB8AC3E}">
        <p14:creationId xmlns:p14="http://schemas.microsoft.com/office/powerpoint/2010/main" val="207164757"/>
      </p:ext>
    </p:extLst>
  </p:cSld>
  <p:clrMapOvr>
    <a:masterClrMapping/>
  </p:clrMapOvr>
  <mc:AlternateContent xmlns:mc="http://schemas.openxmlformats.org/markup-compatibility/2006" xmlns:p14="http://schemas.microsoft.com/office/powerpoint/2010/main">
    <mc:Choice Requires="p14">
      <p:transition p14:dur="10" advClick="0" advTm="54000">
        <p:random/>
      </p:transition>
    </mc:Choice>
    <mc:Fallback xmlns="">
      <p:transition advClick="0" advTm="54000">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0" y="364323"/>
            <a:ext cx="8610600" cy="1293028"/>
          </a:xfrm>
        </p:spPr>
        <p:txBody>
          <a:bodyPr/>
          <a:lstStyle/>
          <a:p>
            <a:r>
              <a:rPr lang="en-US" b="1" dirty="0"/>
              <a:t>ATTENDANCE</a:t>
            </a:r>
          </a:p>
        </p:txBody>
      </p:sp>
      <p:sp>
        <p:nvSpPr>
          <p:cNvPr id="6" name="Rectangle 4"/>
          <p:cNvSpPr>
            <a:spLocks noChangeArrowheads="1"/>
          </p:cNvSpPr>
          <p:nvPr/>
        </p:nvSpPr>
        <p:spPr bwMode="auto">
          <a:xfrm>
            <a:off x="332509" y="32631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Content Placeholder 4"/>
          <p:cNvSpPr>
            <a:spLocks noGrp="1"/>
          </p:cNvSpPr>
          <p:nvPr>
            <p:ph idx="1"/>
          </p:nvPr>
        </p:nvSpPr>
        <p:spPr/>
        <p:txBody>
          <a:bodyPr/>
          <a:lstStyle/>
          <a:p>
            <a:endParaRPr lang="en-US"/>
          </a:p>
        </p:txBody>
      </p:sp>
      <p:graphicFrame>
        <p:nvGraphicFramePr>
          <p:cNvPr id="9" name="Diagram 8"/>
          <p:cNvGraphicFramePr/>
          <p:nvPr/>
        </p:nvGraphicFramePr>
        <p:xfrm>
          <a:off x="242801" y="53220"/>
          <a:ext cx="7737417" cy="6804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7253721"/>
      </p:ext>
    </p:extLst>
  </p:cSld>
  <p:clrMapOvr>
    <a:masterClrMapping/>
  </p:clrMapOvr>
  <mc:AlternateContent xmlns:mc="http://schemas.openxmlformats.org/markup-compatibility/2006" xmlns:p14="http://schemas.microsoft.com/office/powerpoint/2010/main">
    <mc:Choice Requires="p14">
      <p:transition p14:dur="10" advClick="0" advTm="54000">
        <p:random/>
      </p:transition>
    </mc:Choice>
    <mc:Fallback xmlns="">
      <p:transition advClick="0" advTm="54000">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Termination of services</a:t>
            </a:r>
          </a:p>
        </p:txBody>
      </p:sp>
      <p:sp>
        <p:nvSpPr>
          <p:cNvPr id="3" name="Content Placeholder 2"/>
          <p:cNvSpPr>
            <a:spLocks noGrp="1"/>
          </p:cNvSpPr>
          <p:nvPr>
            <p:ph idx="1"/>
          </p:nvPr>
        </p:nvSpPr>
        <p:spPr/>
        <p:txBody>
          <a:bodyPr>
            <a:normAutofit lnSpcReduction="10000"/>
          </a:bodyPr>
          <a:lstStyle/>
          <a:p>
            <a:pPr marL="0" indent="0">
              <a:buNone/>
            </a:pPr>
            <a:r>
              <a:rPr lang="en-US" b="1" dirty="0"/>
              <a:t>How are services terminated?</a:t>
            </a:r>
          </a:p>
          <a:p>
            <a:pPr marL="0" indent="0">
              <a:buNone/>
            </a:pPr>
            <a:r>
              <a:rPr lang="en-US" dirty="0"/>
              <a:t>1.  The licensed physician or psychiatrist recommends that the student return    to school, as of the projected return date on the HHB Medical Form. </a:t>
            </a:r>
          </a:p>
          <a:p>
            <a:pPr marL="0" indent="0">
              <a:buNone/>
            </a:pPr>
            <a:r>
              <a:rPr lang="en-US" dirty="0"/>
              <a:t>2. The licensed physician or licensed psychiatrist indicates that the medical condition has changed from what was defined in the ESP. </a:t>
            </a:r>
          </a:p>
          <a:p>
            <a:pPr marL="0" indent="0">
              <a:buNone/>
            </a:pPr>
            <a:r>
              <a:rPr lang="en-US" dirty="0"/>
              <a:t>3. The student’s absence extends beyond the estimated length of service stated by the physician. </a:t>
            </a:r>
            <a:r>
              <a:rPr lang="en-US" i="1" dirty="0"/>
              <a:t>(At this point, the parent will be required to obtain an updated form from the physician.)</a:t>
            </a:r>
            <a:endParaRPr lang="en-US" dirty="0"/>
          </a:p>
          <a:p>
            <a:pPr marL="0" indent="0">
              <a:buNone/>
            </a:pPr>
            <a:r>
              <a:rPr lang="en-US" dirty="0"/>
              <a:t>4. The student graduates or the school year ends. </a:t>
            </a:r>
          </a:p>
          <a:p>
            <a:pPr marL="0" indent="0">
              <a:buNone/>
            </a:pPr>
            <a:r>
              <a:rPr lang="en-US" dirty="0"/>
              <a:t>5. The student withdrew from the school system </a:t>
            </a:r>
          </a:p>
          <a:p>
            <a:pPr marL="0" indent="0">
              <a:buNone/>
            </a:pPr>
            <a:r>
              <a:rPr lang="en-US" i="1" dirty="0"/>
              <a:t>  </a:t>
            </a:r>
          </a:p>
          <a:p>
            <a:pPr marL="0" indent="0">
              <a:buNone/>
            </a:pPr>
            <a:endParaRPr lang="en-US" b="1" dirty="0"/>
          </a:p>
        </p:txBody>
      </p:sp>
      <p:pic>
        <p:nvPicPr>
          <p:cNvPr id="6" name="Picture 5"/>
          <p:cNvPicPr>
            <a:picLocks noChangeAspect="1"/>
          </p:cNvPicPr>
          <p:nvPr/>
        </p:nvPicPr>
        <p:blipFill>
          <a:blip r:embed="rId3"/>
          <a:stretch>
            <a:fillRect/>
          </a:stretch>
        </p:blipFill>
        <p:spPr>
          <a:xfrm>
            <a:off x="8000564" y="4880215"/>
            <a:ext cx="2688891" cy="1338470"/>
          </a:xfrm>
          <a:prstGeom prst="rect">
            <a:avLst/>
          </a:prstGeom>
        </p:spPr>
      </p:pic>
    </p:spTree>
    <p:extLst>
      <p:ext uri="{BB962C8B-B14F-4D97-AF65-F5344CB8AC3E}">
        <p14:creationId xmlns:p14="http://schemas.microsoft.com/office/powerpoint/2010/main" val="1493733766"/>
      </p:ext>
    </p:extLst>
  </p:cSld>
  <p:clrMapOvr>
    <a:masterClrMapping/>
  </p:clrMapOvr>
  <mc:AlternateContent xmlns:mc="http://schemas.openxmlformats.org/markup-compatibility/2006" xmlns:p14="http://schemas.microsoft.com/office/powerpoint/2010/main">
    <mc:Choice Requires="p14">
      <p:transition p14:dur="10" advClick="0" advTm="46000">
        <p:random/>
      </p:transition>
    </mc:Choice>
    <mc:Fallback xmlns="">
      <p:transition advClick="0" advTm="46000">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Termination of services</a:t>
            </a:r>
          </a:p>
        </p:txBody>
      </p:sp>
      <p:sp>
        <p:nvSpPr>
          <p:cNvPr id="3" name="Content Placeholder 2"/>
          <p:cNvSpPr>
            <a:spLocks noGrp="1"/>
          </p:cNvSpPr>
          <p:nvPr>
            <p:ph idx="1"/>
          </p:nvPr>
        </p:nvSpPr>
        <p:spPr/>
        <p:txBody>
          <a:bodyPr>
            <a:normAutofit/>
          </a:bodyPr>
          <a:lstStyle/>
          <a:p>
            <a:pPr marL="0" indent="0">
              <a:buNone/>
            </a:pPr>
            <a:r>
              <a:rPr lang="en-US" dirty="0"/>
              <a:t>6. The student does not assume responsibility for the completion of assignments. </a:t>
            </a:r>
          </a:p>
          <a:p>
            <a:pPr marL="0" indent="0">
              <a:buNone/>
            </a:pPr>
            <a:r>
              <a:rPr lang="en-US" dirty="0"/>
              <a:t>7. The student is employed in any capacity, goes on vacation, regularly participates in extracurricular activities or is no longer confined at home.</a:t>
            </a:r>
          </a:p>
          <a:p>
            <a:pPr marL="0" indent="0">
              <a:buNone/>
            </a:pPr>
            <a:r>
              <a:rPr lang="en-US" dirty="0"/>
              <a:t>8. The parent cancels three sessions without 24-hours’ notice </a:t>
            </a:r>
          </a:p>
          <a:p>
            <a:pPr marL="0" indent="0">
              <a:buNone/>
            </a:pPr>
            <a:r>
              <a:rPr lang="en-US" dirty="0"/>
              <a:t>9. The conditions of the location for HHB services are not conducive for instruction or threaten the health and welfare of the teacher. </a:t>
            </a:r>
          </a:p>
          <a:p>
            <a:pPr marL="0" indent="0">
              <a:buNone/>
            </a:pPr>
            <a:r>
              <a:rPr lang="en-US" dirty="0"/>
              <a:t>10. The parent chooses to end the services </a:t>
            </a:r>
          </a:p>
          <a:p>
            <a:pPr marL="0" indent="0">
              <a:buNone/>
            </a:pPr>
            <a:r>
              <a:rPr lang="en-US" dirty="0"/>
              <a:t> </a:t>
            </a:r>
          </a:p>
          <a:p>
            <a:endParaRPr lang="en-US" dirty="0"/>
          </a:p>
        </p:txBody>
      </p:sp>
      <p:pic>
        <p:nvPicPr>
          <p:cNvPr id="5" name="Picture 4"/>
          <p:cNvPicPr>
            <a:picLocks noChangeAspect="1"/>
          </p:cNvPicPr>
          <p:nvPr/>
        </p:nvPicPr>
        <p:blipFill>
          <a:blip r:embed="rId3"/>
          <a:stretch>
            <a:fillRect/>
          </a:stretch>
        </p:blipFill>
        <p:spPr>
          <a:xfrm>
            <a:off x="8349698" y="4790660"/>
            <a:ext cx="2688891" cy="1338470"/>
          </a:xfrm>
          <a:prstGeom prst="rect">
            <a:avLst/>
          </a:prstGeom>
        </p:spPr>
      </p:pic>
    </p:spTree>
    <p:extLst>
      <p:ext uri="{BB962C8B-B14F-4D97-AF65-F5344CB8AC3E}">
        <p14:creationId xmlns:p14="http://schemas.microsoft.com/office/powerpoint/2010/main" val="3452201343"/>
      </p:ext>
    </p:extLst>
  </p:cSld>
  <p:clrMapOvr>
    <a:masterClrMapping/>
  </p:clrMapOvr>
  <mc:AlternateContent xmlns:mc="http://schemas.openxmlformats.org/markup-compatibility/2006" xmlns:p14="http://schemas.microsoft.com/office/powerpoint/2010/main">
    <mc:Choice Requires="p14">
      <p:transition p14:dur="10" advClick="0" advTm="76000">
        <p:random/>
      </p:transition>
    </mc:Choice>
    <mc:Fallback xmlns="">
      <p:transition advClick="0" advTm="76000">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95699" y="407186"/>
            <a:ext cx="8610600" cy="1293028"/>
          </a:xfrm>
        </p:spPr>
        <p:txBody>
          <a:bodyPr>
            <a:normAutofit/>
          </a:bodyPr>
          <a:lstStyle/>
          <a:p>
            <a:r>
              <a:rPr lang="en-US" b="1" dirty="0"/>
              <a:t>Forms: Educational Services Plan (ESP)</a:t>
            </a:r>
          </a:p>
        </p:txBody>
      </p:sp>
      <p:sp>
        <p:nvSpPr>
          <p:cNvPr id="5" name="Content Placeholder 4"/>
          <p:cNvSpPr>
            <a:spLocks noGrp="1"/>
          </p:cNvSpPr>
          <p:nvPr>
            <p:ph sz="half" idx="1"/>
          </p:nvPr>
        </p:nvSpPr>
        <p:spPr>
          <a:xfrm>
            <a:off x="657224" y="1480930"/>
            <a:ext cx="5683941" cy="5138531"/>
          </a:xfrm>
        </p:spPr>
        <p:txBody>
          <a:bodyPr>
            <a:normAutofit/>
          </a:bodyPr>
          <a:lstStyle/>
          <a:p>
            <a:r>
              <a:rPr lang="en-US" dirty="0"/>
              <a:t>Required by GADOE</a:t>
            </a:r>
          </a:p>
          <a:p>
            <a:r>
              <a:rPr lang="en-US" dirty="0"/>
              <a:t>A plan that delineates the HHB services to be provided to the student</a:t>
            </a:r>
          </a:p>
          <a:p>
            <a:r>
              <a:rPr lang="en-US" dirty="0"/>
              <a:t>Can utilize the IEP or 504 or form provided in manual</a:t>
            </a:r>
          </a:p>
          <a:p>
            <a:r>
              <a:rPr lang="en-US" dirty="0"/>
              <a:t>Agreed upon by parent/guardian, HHB contact and other designated school staff</a:t>
            </a:r>
          </a:p>
          <a:p>
            <a:r>
              <a:rPr lang="en-US" dirty="0"/>
              <a:t>Can be face-to-face, phone, or electronic</a:t>
            </a:r>
          </a:p>
          <a:p>
            <a:r>
              <a:rPr lang="en-US" dirty="0"/>
              <a:t>Must be scheduled within 5 days after receipt of the medical form</a:t>
            </a:r>
          </a:p>
          <a:p>
            <a:r>
              <a:rPr lang="en-US" dirty="0"/>
              <a:t>Upload into “Person Documents Tab” on IC (if not in 504 or IEP)</a:t>
            </a:r>
          </a:p>
        </p:txBody>
      </p:sp>
      <p:pic>
        <p:nvPicPr>
          <p:cNvPr id="2" name="Content Placeholder 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91300" y="2847181"/>
            <a:ext cx="4495800" cy="2717800"/>
          </a:xfrm>
        </p:spPr>
      </p:pic>
    </p:spTree>
    <p:extLst>
      <p:ext uri="{BB962C8B-B14F-4D97-AF65-F5344CB8AC3E}">
        <p14:creationId xmlns:p14="http://schemas.microsoft.com/office/powerpoint/2010/main" val="85911177"/>
      </p:ext>
    </p:extLst>
  </p:cSld>
  <p:clrMapOvr>
    <a:masterClrMapping/>
  </p:clrMapOvr>
  <mc:AlternateContent xmlns:mc="http://schemas.openxmlformats.org/markup-compatibility/2006" xmlns:p14="http://schemas.microsoft.com/office/powerpoint/2010/main">
    <mc:Choice Requires="p14">
      <p:transition p14:dur="10" advClick="0" advTm="85000">
        <p:random/>
      </p:transition>
    </mc:Choice>
    <mc:Fallback xmlns="">
      <p:transition advClick="0" advTm="85000">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95699" y="407186"/>
            <a:ext cx="8610600" cy="1293028"/>
          </a:xfrm>
        </p:spPr>
        <p:txBody>
          <a:bodyPr/>
          <a:lstStyle/>
          <a:p>
            <a:r>
              <a:rPr lang="en-US" b="1" dirty="0"/>
              <a:t>Educational Services Plan (ESP</a:t>
            </a:r>
            <a:r>
              <a:rPr lang="en-US" dirty="0"/>
              <a:t>)</a:t>
            </a:r>
          </a:p>
        </p:txBody>
      </p:sp>
      <p:pic>
        <p:nvPicPr>
          <p:cNvPr id="2" name="Content Placeholder 1"/>
          <p:cNvPicPr>
            <a:picLocks noGrp="1" noChangeAspect="1"/>
          </p:cNvPicPr>
          <p:nvPr>
            <p:ph sz="half" idx="1"/>
          </p:nvPr>
        </p:nvPicPr>
        <p:blipFill>
          <a:blip r:embed="rId3"/>
          <a:stretch>
            <a:fillRect/>
          </a:stretch>
        </p:blipFill>
        <p:spPr>
          <a:xfrm>
            <a:off x="1623614" y="1329513"/>
            <a:ext cx="4144170" cy="5121481"/>
          </a:xfrm>
          <a:prstGeom prst="rect">
            <a:avLst/>
          </a:prstGeom>
        </p:spPr>
      </p:pic>
      <p:pic>
        <p:nvPicPr>
          <p:cNvPr id="3" name="Content Placeholder 2"/>
          <p:cNvPicPr>
            <a:picLocks noGrp="1" noChangeAspect="1"/>
          </p:cNvPicPr>
          <p:nvPr>
            <p:ph sz="half" idx="2"/>
          </p:nvPr>
        </p:nvPicPr>
        <p:blipFill>
          <a:blip r:embed="rId4"/>
          <a:stretch>
            <a:fillRect/>
          </a:stretch>
        </p:blipFill>
        <p:spPr>
          <a:xfrm>
            <a:off x="6583680" y="1447641"/>
            <a:ext cx="4091139" cy="5003353"/>
          </a:xfrm>
          <a:prstGeom prst="rect">
            <a:avLst/>
          </a:prstGeom>
        </p:spPr>
      </p:pic>
    </p:spTree>
    <p:extLst>
      <p:ext uri="{BB962C8B-B14F-4D97-AF65-F5344CB8AC3E}">
        <p14:creationId xmlns:p14="http://schemas.microsoft.com/office/powerpoint/2010/main" val="186794498"/>
      </p:ext>
    </p:extLst>
  </p:cSld>
  <p:clrMapOvr>
    <a:masterClrMapping/>
  </p:clrMapOvr>
  <mc:AlternateContent xmlns:mc="http://schemas.openxmlformats.org/markup-compatibility/2006" xmlns:p14="http://schemas.microsoft.com/office/powerpoint/2010/main">
    <mc:Choice Requires="p14">
      <p:transition p14:dur="10" advClick="0" advTm="55000">
        <p:random/>
      </p:transition>
    </mc:Choice>
    <mc:Fallback xmlns="">
      <p:transition advClick="0" advTm="55000">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5229" y="303016"/>
            <a:ext cx="8610600" cy="1293028"/>
          </a:xfrm>
        </p:spPr>
        <p:txBody>
          <a:bodyPr>
            <a:normAutofit/>
          </a:bodyPr>
          <a:lstStyle/>
          <a:p>
            <a:r>
              <a:rPr lang="en-US" sz="4800" b="1" dirty="0"/>
              <a:t>Forms &amp; payroll</a:t>
            </a:r>
          </a:p>
        </p:txBody>
      </p:sp>
      <p:sp>
        <p:nvSpPr>
          <p:cNvPr id="3" name="Content Placeholder 2"/>
          <p:cNvSpPr>
            <a:spLocks noGrp="1"/>
          </p:cNvSpPr>
          <p:nvPr>
            <p:ph idx="1"/>
          </p:nvPr>
        </p:nvSpPr>
        <p:spPr>
          <a:xfrm>
            <a:off x="581891" y="1596044"/>
            <a:ext cx="10924309" cy="4920666"/>
          </a:xfrm>
        </p:spPr>
        <p:txBody>
          <a:bodyPr>
            <a:noAutofit/>
          </a:bodyPr>
          <a:lstStyle/>
          <a:p>
            <a:pPr marL="0" indent="0">
              <a:buNone/>
            </a:pPr>
            <a:r>
              <a:rPr lang="en-US" sz="1400" b="1" dirty="0"/>
              <a:t>How will I be paid as a HHB teacher?</a:t>
            </a:r>
          </a:p>
          <a:p>
            <a:pPr marL="0" indent="0">
              <a:lnSpc>
                <a:spcPct val="120000"/>
              </a:lnSpc>
              <a:buNone/>
            </a:pPr>
            <a:r>
              <a:rPr lang="en-US" sz="1400" b="1" dirty="0"/>
              <a:t>Rate of Pay: </a:t>
            </a:r>
            <a:r>
              <a:rPr lang="en-US" sz="1400" dirty="0"/>
              <a:t> Teachers will be paid on a per hour rate of pay calculated by years of experience and certificate level.   This is for no more than three (3) hours per week of instruction.  The calculation for additional time allotted for planning/travel will be calculated by the Department of Student Services and added to your payroll</a:t>
            </a:r>
            <a:endParaRPr lang="en-US" sz="1400" b="1" dirty="0"/>
          </a:p>
          <a:p>
            <a:pPr marL="0" indent="0">
              <a:lnSpc>
                <a:spcPct val="120000"/>
              </a:lnSpc>
              <a:buNone/>
            </a:pPr>
            <a:endParaRPr lang="en-US" sz="1400" b="1" dirty="0"/>
          </a:p>
          <a:p>
            <a:pPr marL="0" indent="0">
              <a:buNone/>
            </a:pPr>
            <a:r>
              <a:rPr lang="en-US" sz="1400" b="1" dirty="0"/>
              <a:t>Payroll Forms </a:t>
            </a:r>
          </a:p>
          <a:p>
            <a:pPr lvl="1">
              <a:lnSpc>
                <a:spcPct val="120000"/>
              </a:lnSpc>
            </a:pPr>
            <a:r>
              <a:rPr lang="en-US" sz="1400" b="1" dirty="0"/>
              <a:t>MUST BE SUBMITTED MONTHLY</a:t>
            </a:r>
          </a:p>
          <a:p>
            <a:pPr lvl="1">
              <a:lnSpc>
                <a:spcPct val="120000"/>
              </a:lnSpc>
            </a:pPr>
            <a:r>
              <a:rPr lang="en-US" sz="1400" dirty="0"/>
              <a:t>Due by the cut-off date in Student Services – </a:t>
            </a:r>
            <a:r>
              <a:rPr lang="en-US" sz="1400" b="1" dirty="0"/>
              <a:t>forms not received by the date indicated will be included on the next payroll.</a:t>
            </a:r>
            <a:endParaRPr lang="en-US" sz="1400" dirty="0"/>
          </a:p>
          <a:p>
            <a:pPr lvl="1">
              <a:lnSpc>
                <a:spcPct val="120000"/>
              </a:lnSpc>
            </a:pPr>
            <a:r>
              <a:rPr lang="en-US" sz="1400" dirty="0"/>
              <a:t>Only originals will be accepted (</a:t>
            </a:r>
            <a:r>
              <a:rPr lang="en-US" sz="1400" b="1" dirty="0"/>
              <a:t>Due to COVID-19, emails and electronic submissions will be accepted)</a:t>
            </a:r>
            <a:endParaRPr lang="en-US" sz="1400" dirty="0"/>
          </a:p>
          <a:p>
            <a:pPr lvl="1">
              <a:lnSpc>
                <a:spcPct val="120000"/>
              </a:lnSpc>
            </a:pPr>
            <a:r>
              <a:rPr lang="en-US" sz="1400" dirty="0"/>
              <a:t>Must be signed by the principal of the school that the student attends</a:t>
            </a:r>
          </a:p>
          <a:p>
            <a:pPr lvl="1">
              <a:lnSpc>
                <a:spcPct val="120000"/>
              </a:lnSpc>
            </a:pPr>
            <a:r>
              <a:rPr lang="en-US" sz="1400" dirty="0"/>
              <a:t>Each session must be listed individually, </a:t>
            </a:r>
          </a:p>
          <a:p>
            <a:pPr lvl="1">
              <a:lnSpc>
                <a:spcPct val="120000"/>
              </a:lnSpc>
            </a:pPr>
            <a:r>
              <a:rPr lang="en-US" sz="1400" dirty="0"/>
              <a:t>Each session must be listed with date, beginning and ending times, and description of activities.</a:t>
            </a:r>
          </a:p>
          <a:p>
            <a:pPr lvl="1">
              <a:lnSpc>
                <a:spcPct val="120000"/>
              </a:lnSpc>
            </a:pPr>
            <a:r>
              <a:rPr lang="en-US" sz="1400" dirty="0"/>
              <a:t>Must have a parent/guardian signature for </a:t>
            </a:r>
            <a:r>
              <a:rPr lang="en-US" sz="1400" b="1" dirty="0"/>
              <a:t>each </a:t>
            </a:r>
            <a:r>
              <a:rPr lang="en-US" sz="1400" dirty="0"/>
              <a:t>individual session</a:t>
            </a:r>
          </a:p>
          <a:p>
            <a:pPr lvl="1">
              <a:lnSpc>
                <a:spcPct val="120000"/>
              </a:lnSpc>
            </a:pPr>
            <a:r>
              <a:rPr lang="en-US" sz="1400" dirty="0"/>
              <a:t>Teacher signature is required</a:t>
            </a:r>
          </a:p>
          <a:p>
            <a:pPr lvl="1">
              <a:lnSpc>
                <a:spcPct val="120000"/>
              </a:lnSpc>
            </a:pPr>
            <a:r>
              <a:rPr lang="en-US" sz="1400" dirty="0"/>
              <a:t>All areas of the payroll form must be completed</a:t>
            </a:r>
          </a:p>
          <a:p>
            <a:pPr lvl="1">
              <a:lnSpc>
                <a:spcPct val="120000"/>
              </a:lnSpc>
            </a:pPr>
            <a:endParaRPr lang="en-US" sz="1400" dirty="0"/>
          </a:p>
        </p:txBody>
      </p:sp>
    </p:spTree>
    <p:extLst>
      <p:ext uri="{BB962C8B-B14F-4D97-AF65-F5344CB8AC3E}">
        <p14:creationId xmlns:p14="http://schemas.microsoft.com/office/powerpoint/2010/main" val="1301092653"/>
      </p:ext>
    </p:extLst>
  </p:cSld>
  <p:clrMapOvr>
    <a:masterClrMapping/>
  </p:clrMapOvr>
  <mc:AlternateContent xmlns:mc="http://schemas.openxmlformats.org/markup-compatibility/2006" xmlns:p14="http://schemas.microsoft.com/office/powerpoint/2010/main">
    <mc:Choice Requires="p14">
      <p:transition p14:dur="10" advClick="0" advTm="167000">
        <p:random/>
      </p:transition>
    </mc:Choice>
    <mc:Fallback xmlns="">
      <p:transition advClick="0" advTm="167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4294967295"/>
          </p:nvPr>
        </p:nvPicPr>
        <p:blipFill>
          <a:blip r:embed="rId3"/>
          <a:stretch>
            <a:fillRect/>
          </a:stretch>
        </p:blipFill>
        <p:spPr>
          <a:xfrm>
            <a:off x="0" y="0"/>
            <a:ext cx="7223125" cy="6010275"/>
          </a:xfrm>
          <a:prstGeom prst="rect">
            <a:avLst/>
          </a:prstGeom>
        </p:spPr>
      </p:pic>
      <p:pic>
        <p:nvPicPr>
          <p:cNvPr id="10" name="Content Placeholder 9"/>
          <p:cNvPicPr>
            <a:picLocks noGrp="1" noChangeAspect="1"/>
          </p:cNvPicPr>
          <p:nvPr>
            <p:ph sz="half" idx="4294967295"/>
          </p:nvPr>
        </p:nvPicPr>
        <p:blipFill>
          <a:blip r:embed="rId4"/>
          <a:stretch>
            <a:fillRect/>
          </a:stretch>
        </p:blipFill>
        <p:spPr>
          <a:xfrm>
            <a:off x="7215188" y="360363"/>
            <a:ext cx="4976812" cy="3927475"/>
          </a:xfrm>
          <a:prstGeom prst="rect">
            <a:avLst/>
          </a:prstGeom>
        </p:spPr>
      </p:pic>
    </p:spTree>
    <p:extLst>
      <p:ext uri="{BB962C8B-B14F-4D97-AF65-F5344CB8AC3E}">
        <p14:creationId xmlns:p14="http://schemas.microsoft.com/office/powerpoint/2010/main" val="3630707442"/>
      </p:ext>
    </p:extLst>
  </p:cSld>
  <p:clrMapOvr>
    <a:masterClrMapping/>
  </p:clrMapOvr>
  <mc:AlternateContent xmlns:mc="http://schemas.openxmlformats.org/markup-compatibility/2006" xmlns:p14="http://schemas.microsoft.com/office/powerpoint/2010/main">
    <mc:Choice Requires="p14">
      <p:transition p14:dur="10" advClick="0" advTm="28000">
        <p:random/>
      </p:transition>
    </mc:Choice>
    <mc:Fallback xmlns="">
      <p:transition advClick="0" advTm="28000">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95699" y="407186"/>
            <a:ext cx="8338458" cy="1293028"/>
          </a:xfrm>
        </p:spPr>
        <p:txBody>
          <a:bodyPr/>
          <a:lstStyle/>
          <a:p>
            <a:r>
              <a:rPr lang="en-US" b="1" dirty="0"/>
              <a:t>Services log/payroll form</a:t>
            </a:r>
          </a:p>
        </p:txBody>
      </p:sp>
      <p:sp>
        <p:nvSpPr>
          <p:cNvPr id="5" name="Content Placeholder 4"/>
          <p:cNvSpPr>
            <a:spLocks noGrp="1"/>
          </p:cNvSpPr>
          <p:nvPr>
            <p:ph sz="half" idx="1"/>
          </p:nvPr>
        </p:nvSpPr>
        <p:spPr/>
        <p:txBody>
          <a:bodyPr/>
          <a:lstStyle/>
          <a:p>
            <a:pPr marL="0" indent="0">
              <a:buNone/>
            </a:pPr>
            <a:endParaRPr lang="en-US" dirty="0"/>
          </a:p>
        </p:txBody>
      </p:sp>
      <p:pic>
        <p:nvPicPr>
          <p:cNvPr id="9" name="Content Placeholder 8"/>
          <p:cNvPicPr>
            <a:picLocks noGrp="1" noChangeAspect="1"/>
          </p:cNvPicPr>
          <p:nvPr>
            <p:ph sz="half" idx="2"/>
          </p:nvPr>
        </p:nvPicPr>
        <p:blipFill>
          <a:blip r:embed="rId3"/>
          <a:stretch>
            <a:fillRect/>
          </a:stretch>
        </p:blipFill>
        <p:spPr>
          <a:xfrm>
            <a:off x="6277802" y="1462540"/>
            <a:ext cx="4894971" cy="5243059"/>
          </a:xfrm>
          <a:prstGeom prst="rect">
            <a:avLst/>
          </a:prstGeom>
          <a:ln>
            <a:solidFill>
              <a:schemeClr val="tx1"/>
            </a:solidFill>
          </a:ln>
        </p:spPr>
      </p:pic>
      <p:pic>
        <p:nvPicPr>
          <p:cNvPr id="2" name="Picture 1"/>
          <p:cNvPicPr>
            <a:picLocks noChangeAspect="1"/>
          </p:cNvPicPr>
          <p:nvPr/>
        </p:nvPicPr>
        <p:blipFill>
          <a:blip r:embed="rId4"/>
          <a:stretch>
            <a:fillRect/>
          </a:stretch>
        </p:blipFill>
        <p:spPr>
          <a:xfrm>
            <a:off x="931976" y="1462540"/>
            <a:ext cx="4484442" cy="5314894"/>
          </a:xfrm>
          <a:prstGeom prst="rect">
            <a:avLst/>
          </a:prstGeom>
          <a:ln>
            <a:solidFill>
              <a:schemeClr val="tx1"/>
            </a:solidFill>
          </a:ln>
        </p:spPr>
      </p:pic>
    </p:spTree>
    <p:extLst>
      <p:ext uri="{BB962C8B-B14F-4D97-AF65-F5344CB8AC3E}">
        <p14:creationId xmlns:p14="http://schemas.microsoft.com/office/powerpoint/2010/main" val="736528873"/>
      </p:ext>
    </p:extLst>
  </p:cSld>
  <p:clrMapOvr>
    <a:masterClrMapping/>
  </p:clrMapOvr>
  <mc:AlternateContent xmlns:mc="http://schemas.openxmlformats.org/markup-compatibility/2006" xmlns:p14="http://schemas.microsoft.com/office/powerpoint/2010/main">
    <mc:Choice Requires="p14">
      <p:transition p14:dur="10" advClick="0" advTm="29000">
        <p:random/>
      </p:transition>
    </mc:Choice>
    <mc:Fallback xmlns="">
      <p:transition advClick="0" advTm="29000">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a:srcRect b="53595"/>
          <a:stretch/>
        </p:blipFill>
        <p:spPr>
          <a:xfrm>
            <a:off x="1141605" y="1180407"/>
            <a:ext cx="10466486" cy="2360816"/>
          </a:xfrm>
          <a:prstGeom prst="rect">
            <a:avLst/>
          </a:prstGeom>
        </p:spPr>
      </p:pic>
      <p:sp>
        <p:nvSpPr>
          <p:cNvPr id="20" name="Title 1"/>
          <p:cNvSpPr>
            <a:spLocks noGrp="1"/>
          </p:cNvSpPr>
          <p:nvPr>
            <p:ph type="title"/>
          </p:nvPr>
        </p:nvSpPr>
        <p:spPr>
          <a:xfrm>
            <a:off x="2997491" y="149231"/>
            <a:ext cx="8610600" cy="1293028"/>
          </a:xfrm>
        </p:spPr>
        <p:txBody>
          <a:bodyPr/>
          <a:lstStyle/>
          <a:p>
            <a:r>
              <a:rPr lang="en-US" b="1" dirty="0"/>
              <a:t>Sample time sheet</a:t>
            </a:r>
          </a:p>
        </p:txBody>
      </p:sp>
      <p:pic>
        <p:nvPicPr>
          <p:cNvPr id="21" name="Picture 20"/>
          <p:cNvPicPr>
            <a:picLocks noChangeAspect="1"/>
          </p:cNvPicPr>
          <p:nvPr/>
        </p:nvPicPr>
        <p:blipFill>
          <a:blip r:embed="rId4"/>
          <a:stretch>
            <a:fillRect/>
          </a:stretch>
        </p:blipFill>
        <p:spPr>
          <a:xfrm>
            <a:off x="1318087" y="3888624"/>
            <a:ext cx="8591550" cy="2828059"/>
          </a:xfrm>
          <a:prstGeom prst="rect">
            <a:avLst/>
          </a:prstGeom>
        </p:spPr>
      </p:pic>
      <p:sp>
        <p:nvSpPr>
          <p:cNvPr id="22" name="Right Arrow 21"/>
          <p:cNvSpPr/>
          <p:nvPr/>
        </p:nvSpPr>
        <p:spPr>
          <a:xfrm>
            <a:off x="0" y="5069897"/>
            <a:ext cx="1141605" cy="2327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1" y="5687810"/>
            <a:ext cx="1141605" cy="2327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rot="10800000">
            <a:off x="9692644" y="5069897"/>
            <a:ext cx="1141605" cy="2327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5400000">
            <a:off x="5103950" y="3600736"/>
            <a:ext cx="511745" cy="2199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058653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advClick="0" advTm="30000">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0196" y="581493"/>
            <a:ext cx="8929255" cy="1293028"/>
          </a:xfrm>
        </p:spPr>
        <p:txBody>
          <a:bodyPr/>
          <a:lstStyle/>
          <a:p>
            <a:r>
              <a:rPr lang="en-US" b="1" dirty="0"/>
              <a:t>Submitting payroll during pandemic</a:t>
            </a:r>
          </a:p>
        </p:txBody>
      </p:sp>
      <p:sp>
        <p:nvSpPr>
          <p:cNvPr id="3" name="Content Placeholder 2"/>
          <p:cNvSpPr>
            <a:spLocks noGrp="1"/>
          </p:cNvSpPr>
          <p:nvPr>
            <p:ph idx="1"/>
          </p:nvPr>
        </p:nvSpPr>
        <p:spPr>
          <a:xfrm>
            <a:off x="685800" y="2028305"/>
            <a:ext cx="11201400" cy="4663440"/>
          </a:xfrm>
        </p:spPr>
        <p:txBody>
          <a:bodyPr>
            <a:normAutofit/>
          </a:bodyPr>
          <a:lstStyle/>
          <a:p>
            <a:r>
              <a:rPr lang="en-US" b="1" u="sng" dirty="0"/>
              <a:t>Option 1</a:t>
            </a:r>
            <a:r>
              <a:rPr lang="en-US" b="1" dirty="0"/>
              <a:t>:  Live Signatures and Email/Fax</a:t>
            </a:r>
          </a:p>
          <a:p>
            <a:pPr lvl="1"/>
            <a:r>
              <a:rPr lang="en-US" dirty="0"/>
              <a:t>Take form to parent and principal for signatures. </a:t>
            </a:r>
          </a:p>
          <a:p>
            <a:pPr lvl="1"/>
            <a:r>
              <a:rPr lang="en-US" dirty="0"/>
              <a:t>Email completed form to Student Services (Ms. Hutcheson)</a:t>
            </a:r>
          </a:p>
          <a:p>
            <a:endParaRPr lang="en-US" b="1" u="sng" dirty="0"/>
          </a:p>
          <a:p>
            <a:r>
              <a:rPr lang="en-US" b="1" u="sng" dirty="0"/>
              <a:t>Option 2</a:t>
            </a:r>
            <a:r>
              <a:rPr lang="en-US" b="1" dirty="0"/>
              <a:t>: Email Verification from Parent and Principal </a:t>
            </a:r>
          </a:p>
          <a:p>
            <a:pPr lvl="1"/>
            <a:r>
              <a:rPr lang="en-US" dirty="0"/>
              <a:t>Send email to parent listing dates, times, instructional activities for each session.  Ask the parent to verify that the information is accurate.</a:t>
            </a:r>
          </a:p>
          <a:p>
            <a:pPr lvl="1"/>
            <a:r>
              <a:rPr lang="en-US" dirty="0"/>
              <a:t>Forward the parent verification email, along with the dates, times and instructional activities for each session to your principal.  Ask the principal to send an email back indicating approval. </a:t>
            </a:r>
          </a:p>
          <a:p>
            <a:pPr lvl="1"/>
            <a:r>
              <a:rPr lang="en-US" dirty="0"/>
              <a:t>Send to Ms. Hutcheson in </a:t>
            </a:r>
            <a:r>
              <a:rPr lang="en-US" u="sng" dirty="0"/>
              <a:t>one email </a:t>
            </a:r>
            <a:r>
              <a:rPr lang="en-US" dirty="0"/>
              <a:t>the following:</a:t>
            </a:r>
          </a:p>
          <a:p>
            <a:pPr marL="1257300" lvl="2" indent="-342900">
              <a:buFont typeface="+mj-lt"/>
              <a:buAutoNum type="arabicPeriod"/>
            </a:pPr>
            <a:r>
              <a:rPr lang="en-US" dirty="0"/>
              <a:t> HHB Payroll form with teacher signature and dates, times and instructional activities AND</a:t>
            </a:r>
          </a:p>
          <a:p>
            <a:pPr marL="1257300" lvl="2" indent="-342900">
              <a:buFont typeface="+mj-lt"/>
              <a:buAutoNum type="arabicPeriod"/>
            </a:pPr>
            <a:r>
              <a:rPr lang="en-US" dirty="0"/>
              <a:t>Verification emails from (1) parent and (2) principal</a:t>
            </a:r>
          </a:p>
          <a:p>
            <a:pPr lvl="2"/>
            <a:endParaRPr lang="en-US" b="1" dirty="0"/>
          </a:p>
        </p:txBody>
      </p:sp>
    </p:spTree>
    <p:extLst>
      <p:ext uri="{BB962C8B-B14F-4D97-AF65-F5344CB8AC3E}">
        <p14:creationId xmlns:p14="http://schemas.microsoft.com/office/powerpoint/2010/main" val="2732982043"/>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advClick="0" advTm="30000">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Submitting payroll during pandemic</a:t>
            </a:r>
          </a:p>
        </p:txBody>
      </p:sp>
      <p:sp>
        <p:nvSpPr>
          <p:cNvPr id="3" name="Content Placeholder 2"/>
          <p:cNvSpPr>
            <a:spLocks noGrp="1"/>
          </p:cNvSpPr>
          <p:nvPr>
            <p:ph sz="half" idx="1"/>
          </p:nvPr>
        </p:nvSpPr>
        <p:spPr/>
        <p:txBody>
          <a:bodyPr>
            <a:normAutofit fontScale="85000" lnSpcReduction="10000"/>
          </a:bodyPr>
          <a:lstStyle/>
          <a:p>
            <a:r>
              <a:rPr lang="en-US" b="1" u="sng" dirty="0"/>
              <a:t>Option 3</a:t>
            </a:r>
            <a:r>
              <a:rPr lang="en-US" b="1" dirty="0"/>
              <a:t>:  PDF Signature</a:t>
            </a:r>
          </a:p>
          <a:p>
            <a:pPr lvl="1">
              <a:lnSpc>
                <a:spcPct val="150000"/>
              </a:lnSpc>
            </a:pPr>
            <a:r>
              <a:rPr lang="en-US" dirty="0"/>
              <a:t>Send form to parent for signature via Adobe PDF.  Ask parent to sign and return to teacher.</a:t>
            </a:r>
          </a:p>
          <a:p>
            <a:pPr lvl="1">
              <a:lnSpc>
                <a:spcPct val="150000"/>
              </a:lnSpc>
            </a:pPr>
            <a:r>
              <a:rPr lang="en-US" dirty="0"/>
              <a:t>Teacher sends form complete with teacher and parent signatures to principal.  Principal signs form</a:t>
            </a:r>
          </a:p>
          <a:p>
            <a:pPr lvl="1">
              <a:lnSpc>
                <a:spcPct val="150000"/>
              </a:lnSpc>
            </a:pPr>
            <a:r>
              <a:rPr lang="en-US" dirty="0"/>
              <a:t>Principal can send back to teacher.</a:t>
            </a:r>
          </a:p>
          <a:p>
            <a:pPr lvl="1">
              <a:lnSpc>
                <a:spcPct val="150000"/>
              </a:lnSpc>
            </a:pPr>
            <a:r>
              <a:rPr lang="en-US" dirty="0"/>
              <a:t>Teacher sends form with completed electronic signatures to Ms. Hutcheson.</a:t>
            </a:r>
          </a:p>
          <a:p>
            <a:pPr lvl="1"/>
            <a:endParaRPr lang="en-US" dirty="0"/>
          </a:p>
          <a:p>
            <a:pPr lvl="2"/>
            <a:endParaRPr lang="en-US" dirty="0"/>
          </a:p>
        </p:txBody>
      </p:sp>
      <p:sp>
        <p:nvSpPr>
          <p:cNvPr id="4" name="Content Placeholder 3"/>
          <p:cNvSpPr>
            <a:spLocks noGrp="1"/>
          </p:cNvSpPr>
          <p:nvPr>
            <p:ph sz="half" idx="2"/>
          </p:nvPr>
        </p:nvSpPr>
        <p:spPr/>
        <p:txBody>
          <a:bodyPr>
            <a:normAutofit fontScale="85000" lnSpcReduction="10000"/>
          </a:bodyPr>
          <a:lstStyle/>
          <a:p>
            <a:endParaRPr lang="en-US"/>
          </a:p>
        </p:txBody>
      </p:sp>
    </p:spTree>
    <p:extLst>
      <p:ext uri="{BB962C8B-B14F-4D97-AF65-F5344CB8AC3E}">
        <p14:creationId xmlns:p14="http://schemas.microsoft.com/office/powerpoint/2010/main" val="350005505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advClick="0" advTm="30000">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Other Available forms and Documents</a:t>
            </a:r>
          </a:p>
        </p:txBody>
      </p:sp>
      <p:sp>
        <p:nvSpPr>
          <p:cNvPr id="3" name="Content Placeholder 2"/>
          <p:cNvSpPr>
            <a:spLocks noGrp="1"/>
          </p:cNvSpPr>
          <p:nvPr>
            <p:ph sz="half" idx="1"/>
          </p:nvPr>
        </p:nvSpPr>
        <p:spPr>
          <a:xfrm>
            <a:off x="615141" y="1862051"/>
            <a:ext cx="7531331" cy="4621876"/>
          </a:xfrm>
        </p:spPr>
        <p:txBody>
          <a:bodyPr>
            <a:normAutofit/>
          </a:bodyPr>
          <a:lstStyle/>
          <a:p>
            <a:pPr>
              <a:lnSpc>
                <a:spcPct val="150000"/>
              </a:lnSpc>
            </a:pPr>
            <a:r>
              <a:rPr lang="en-US" dirty="0"/>
              <a:t>Physician Certification – Release to Return to School</a:t>
            </a:r>
          </a:p>
          <a:p>
            <a:pPr>
              <a:lnSpc>
                <a:spcPct val="150000"/>
              </a:lnSpc>
            </a:pPr>
            <a:r>
              <a:rPr lang="en-US" dirty="0"/>
              <a:t>Teacher Informational Letter</a:t>
            </a:r>
          </a:p>
          <a:p>
            <a:pPr>
              <a:lnSpc>
                <a:spcPct val="150000"/>
              </a:lnSpc>
            </a:pPr>
            <a:r>
              <a:rPr lang="en-US" dirty="0"/>
              <a:t>Homebound Teacher Information Form</a:t>
            </a:r>
          </a:p>
          <a:p>
            <a:pPr>
              <a:lnSpc>
                <a:spcPct val="150000"/>
              </a:lnSpc>
            </a:pPr>
            <a:r>
              <a:rPr lang="en-US" dirty="0"/>
              <a:t>Georgia State Board Rule Regarding HHB Instruction</a:t>
            </a:r>
          </a:p>
          <a:p>
            <a:pPr>
              <a:lnSpc>
                <a:spcPct val="150000"/>
              </a:lnSpc>
            </a:pPr>
            <a:r>
              <a:rPr lang="en-US" dirty="0"/>
              <a:t>Frequently Asked Questions</a:t>
            </a:r>
          </a:p>
          <a:p>
            <a:pPr>
              <a:lnSpc>
                <a:spcPct val="150000"/>
              </a:lnSpc>
            </a:pPr>
            <a:r>
              <a:rPr lang="en-US" dirty="0"/>
              <a:t>HHB Parent Survey – NEW!</a:t>
            </a:r>
          </a:p>
          <a:p>
            <a:pPr>
              <a:lnSpc>
                <a:spcPct val="150000"/>
              </a:lnSpc>
            </a:pPr>
            <a:r>
              <a:rPr lang="en-US" dirty="0"/>
              <a:t>Infinite Campus HHB Tab – 2019 </a:t>
            </a:r>
          </a:p>
        </p:txBody>
      </p:sp>
      <p:pic>
        <p:nvPicPr>
          <p:cNvPr id="5" name="Content Placeholder 4"/>
          <p:cNvPicPr>
            <a:picLocks noGrp="1" noChangeAspect="1"/>
          </p:cNvPicPr>
          <p:nvPr>
            <p:ph sz="half" idx="2"/>
          </p:nvPr>
        </p:nvPicPr>
        <p:blipFill>
          <a:blip r:embed="rId3"/>
          <a:stretch>
            <a:fillRect/>
          </a:stretch>
        </p:blipFill>
        <p:spPr>
          <a:xfrm>
            <a:off x="8146472" y="2949709"/>
            <a:ext cx="3019326" cy="2641910"/>
          </a:xfrm>
          <a:prstGeom prst="rect">
            <a:avLst/>
          </a:prstGeom>
        </p:spPr>
      </p:pic>
    </p:spTree>
    <p:extLst>
      <p:ext uri="{BB962C8B-B14F-4D97-AF65-F5344CB8AC3E}">
        <p14:creationId xmlns:p14="http://schemas.microsoft.com/office/powerpoint/2010/main" val="3259493891"/>
      </p:ext>
    </p:extLst>
  </p:cSld>
  <p:clrMapOvr>
    <a:masterClrMapping/>
  </p:clrMapOvr>
  <mc:AlternateContent xmlns:mc="http://schemas.openxmlformats.org/markup-compatibility/2006" xmlns:p14="http://schemas.microsoft.com/office/powerpoint/2010/main">
    <mc:Choice Requires="p14">
      <p:transition p14:dur="10" advClick="0" advTm="43000">
        <p:random/>
      </p:transition>
    </mc:Choice>
    <mc:Fallback xmlns="">
      <p:transition advClick="0" advTm="43000">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82235"/>
            <a:ext cx="8610600" cy="1293028"/>
          </a:xfrm>
        </p:spPr>
        <p:txBody>
          <a:bodyPr/>
          <a:lstStyle/>
          <a:p>
            <a:r>
              <a:rPr lang="en-US" b="1" dirty="0"/>
              <a:t>Other Final reminders</a:t>
            </a:r>
          </a:p>
        </p:txBody>
      </p:sp>
      <p:sp>
        <p:nvSpPr>
          <p:cNvPr id="3" name="Content Placeholder 2"/>
          <p:cNvSpPr>
            <a:spLocks noGrp="1"/>
          </p:cNvSpPr>
          <p:nvPr>
            <p:ph idx="1"/>
          </p:nvPr>
        </p:nvSpPr>
        <p:spPr>
          <a:xfrm>
            <a:off x="831273" y="1575263"/>
            <a:ext cx="10824556" cy="4373260"/>
          </a:xfrm>
        </p:spPr>
        <p:txBody>
          <a:bodyPr>
            <a:normAutofit fontScale="25000" lnSpcReduction="20000"/>
          </a:bodyPr>
          <a:lstStyle/>
          <a:p>
            <a:pPr>
              <a:lnSpc>
                <a:spcPct val="170000"/>
              </a:lnSpc>
            </a:pPr>
            <a:r>
              <a:rPr lang="en-US" sz="8000" dirty="0"/>
              <a:t>Complete and return </a:t>
            </a:r>
            <a:r>
              <a:rPr lang="en-US" sz="8000" b="1" dirty="0"/>
              <a:t>“Hospital/Homebound Training Verification Form”</a:t>
            </a:r>
            <a:endParaRPr lang="en-US" sz="8000" dirty="0"/>
          </a:p>
          <a:p>
            <a:pPr>
              <a:lnSpc>
                <a:spcPct val="170000"/>
              </a:lnSpc>
            </a:pPr>
            <a:r>
              <a:rPr lang="en-US" sz="8000" dirty="0"/>
              <a:t>HHB Services are not Homebased Services provided by SPED</a:t>
            </a:r>
          </a:p>
          <a:p>
            <a:pPr lvl="1">
              <a:lnSpc>
                <a:spcPct val="170000"/>
              </a:lnSpc>
            </a:pPr>
            <a:r>
              <a:rPr lang="en-US" sz="8000" dirty="0"/>
              <a:t>Students must meet medical eligibility to receive hospital/homebound services</a:t>
            </a:r>
          </a:p>
          <a:p>
            <a:pPr>
              <a:lnSpc>
                <a:spcPct val="170000"/>
              </a:lnSpc>
            </a:pPr>
            <a:r>
              <a:rPr lang="en-US" sz="8000" dirty="0"/>
              <a:t>HHB Services are not the same as home schooling</a:t>
            </a:r>
          </a:p>
          <a:p>
            <a:pPr>
              <a:lnSpc>
                <a:spcPct val="170000"/>
              </a:lnSpc>
            </a:pPr>
            <a:r>
              <a:rPr lang="en-US" sz="8000" dirty="0"/>
              <a:t>Confidentiality is imperative!</a:t>
            </a:r>
          </a:p>
          <a:p>
            <a:pPr lvl="1">
              <a:lnSpc>
                <a:spcPct val="170000"/>
              </a:lnSpc>
            </a:pPr>
            <a:r>
              <a:rPr lang="en-US" sz="8000" dirty="0"/>
              <a:t>Sharing student health information with those who do not have a legitimate educational need is a violation of FERPA</a:t>
            </a:r>
          </a:p>
          <a:p>
            <a:pPr lvl="1">
              <a:lnSpc>
                <a:spcPct val="170000"/>
              </a:lnSpc>
            </a:pPr>
            <a:r>
              <a:rPr lang="en-US" sz="8000" dirty="0"/>
              <a:t>Sharing health information can also be a violation of HIPAA legal guidelines</a:t>
            </a:r>
          </a:p>
          <a:p>
            <a:pPr>
              <a:lnSpc>
                <a:spcPct val="170000"/>
              </a:lnSpc>
            </a:pPr>
            <a:r>
              <a:rPr lang="en-US" sz="8000" dirty="0"/>
              <a:t>Original payroll forms must be in Student Services by 5:00 PM on the date listed in the HHB manual.</a:t>
            </a:r>
          </a:p>
          <a:p>
            <a:pPr lvl="1">
              <a:lnSpc>
                <a:spcPct val="170000"/>
              </a:lnSpc>
            </a:pPr>
            <a:r>
              <a:rPr lang="en-US" sz="8000" dirty="0"/>
              <a:t>Payroll forms must have description of services provided</a:t>
            </a:r>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2830896328"/>
      </p:ext>
    </p:extLst>
  </p:cSld>
  <p:clrMapOvr>
    <a:masterClrMapping/>
  </p:clrMapOvr>
  <mc:AlternateContent xmlns:mc="http://schemas.openxmlformats.org/markup-compatibility/2006" xmlns:p14="http://schemas.microsoft.com/office/powerpoint/2010/main">
    <mc:Choice Requires="p14">
      <p:transition p14:dur="10" advClick="0" advTm="85000">
        <p:random/>
      </p:transition>
    </mc:Choice>
    <mc:Fallback xmlns="">
      <p:transition advClick="0" advTm="85000">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	</a:t>
            </a:r>
          </a:p>
        </p:txBody>
      </p:sp>
      <p:sp>
        <p:nvSpPr>
          <p:cNvPr id="3" name="Content Placeholder 2"/>
          <p:cNvSpPr>
            <a:spLocks noGrp="1"/>
          </p:cNvSpPr>
          <p:nvPr>
            <p:ph idx="1"/>
          </p:nvPr>
        </p:nvSpPr>
        <p:spPr/>
        <p:txBody>
          <a:bodyPr>
            <a:normAutofit/>
          </a:bodyPr>
          <a:lstStyle/>
          <a:p>
            <a:pPr marL="0" indent="0">
              <a:buNone/>
            </a:pPr>
            <a:r>
              <a:rPr lang="en-US" dirty="0"/>
              <a:t>Aronica </a:t>
            </a:r>
            <a:r>
              <a:rPr lang="en-US" dirty="0" err="1"/>
              <a:t>Gloster</a:t>
            </a:r>
            <a:endParaRPr lang="en-US" dirty="0"/>
          </a:p>
          <a:p>
            <a:pPr marL="0" indent="0">
              <a:buNone/>
            </a:pPr>
            <a:r>
              <a:rPr lang="en-US" dirty="0"/>
              <a:t>Coordinator – Health Services/HHB</a:t>
            </a:r>
          </a:p>
          <a:p>
            <a:pPr marL="0" indent="0">
              <a:buNone/>
            </a:pPr>
            <a:r>
              <a:rPr lang="en-US" dirty="0">
                <a:hlinkClick r:id="rId3"/>
              </a:rPr>
              <a:t>glostar@boe.Richmond.k12.ga.us</a:t>
            </a:r>
            <a:endParaRPr lang="en-US" dirty="0"/>
          </a:p>
          <a:p>
            <a:pPr marL="0" indent="0">
              <a:buNone/>
            </a:pPr>
            <a:r>
              <a:rPr lang="en-US" dirty="0"/>
              <a:t>(706)826-1129 or ext. 5501</a:t>
            </a:r>
          </a:p>
          <a:p>
            <a:pPr marL="0" indent="0">
              <a:buNone/>
            </a:pPr>
            <a:endParaRPr lang="en-US" dirty="0"/>
          </a:p>
          <a:p>
            <a:pPr marL="0" indent="0">
              <a:buNone/>
            </a:pPr>
            <a:r>
              <a:rPr lang="en-US" dirty="0"/>
              <a:t>Wanda Hutcheson</a:t>
            </a:r>
          </a:p>
          <a:p>
            <a:pPr marL="0" indent="0">
              <a:buNone/>
            </a:pPr>
            <a:r>
              <a:rPr lang="en-US" dirty="0"/>
              <a:t>Administrative Assistant – Student Services/HHB</a:t>
            </a:r>
          </a:p>
          <a:p>
            <a:pPr marL="0" indent="0">
              <a:buNone/>
            </a:pPr>
            <a:r>
              <a:rPr lang="en-US" dirty="0">
                <a:hlinkClick r:id="rId4"/>
              </a:rPr>
              <a:t>hutchwa@boe.Richmond.k12.ga.us</a:t>
            </a:r>
            <a:endParaRPr lang="en-US" dirty="0"/>
          </a:p>
          <a:p>
            <a:pPr marL="0" indent="0">
              <a:buNone/>
            </a:pPr>
            <a:r>
              <a:rPr lang="en-US" dirty="0"/>
              <a:t>(706)826-1000 x 5190</a:t>
            </a:r>
          </a:p>
        </p:txBody>
      </p:sp>
    </p:spTree>
    <p:extLst>
      <p:ext uri="{BB962C8B-B14F-4D97-AF65-F5344CB8AC3E}">
        <p14:creationId xmlns:p14="http://schemas.microsoft.com/office/powerpoint/2010/main" val="4086682113"/>
      </p:ext>
    </p:extLst>
  </p:cSld>
  <p:clrMapOvr>
    <a:masterClrMapping/>
  </p:clrMapOvr>
  <mc:AlternateContent xmlns:mc="http://schemas.openxmlformats.org/markup-compatibility/2006" xmlns:p14="http://schemas.microsoft.com/office/powerpoint/2010/main">
    <mc:Choice Requires="p14">
      <p:transition p14:dur="10" advClick="0" advTm="21000">
        <p:random/>
      </p:transition>
    </mc:Choice>
    <mc:Fallback xmlns="">
      <p:transition advClick="0" advTm="21000">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FOR HELPING RCSS STUDENTS TO SUCCEED!</a:t>
            </a:r>
          </a:p>
        </p:txBody>
      </p:sp>
      <p:sp>
        <p:nvSpPr>
          <p:cNvPr id="8" name="Content Placeholder 7"/>
          <p:cNvSpPr>
            <a:spLocks noGrp="1"/>
          </p:cNvSpPr>
          <p:nvPr>
            <p:ph idx="1"/>
          </p:nvPr>
        </p:nvSpPr>
        <p:spPr/>
        <p:txBody>
          <a:bodyPr/>
          <a:lstStyle/>
          <a:p>
            <a:endParaRPr lang="en-US"/>
          </a:p>
        </p:txBody>
      </p:sp>
      <p:pic>
        <p:nvPicPr>
          <p:cNvPr id="5" name="Picture 4"/>
          <p:cNvPicPr>
            <a:picLocks noChangeAspect="1"/>
          </p:cNvPicPr>
          <p:nvPr/>
        </p:nvPicPr>
        <p:blipFill rotWithShape="1">
          <a:blip r:embed="rId3"/>
          <a:srcRect t="173" b="173"/>
          <a:stretch/>
        </p:blipFill>
        <p:spPr>
          <a:xfrm>
            <a:off x="6958012" y="2243930"/>
            <a:ext cx="4100513" cy="4100513"/>
          </a:xfrm>
          <a:prstGeom prst="rect">
            <a:avLst/>
          </a:prstGeom>
        </p:spPr>
      </p:pic>
      <p:pic>
        <p:nvPicPr>
          <p:cNvPr id="6" name="Picture 5"/>
          <p:cNvPicPr>
            <a:picLocks noChangeAspect="1"/>
          </p:cNvPicPr>
          <p:nvPr/>
        </p:nvPicPr>
        <p:blipFill>
          <a:blip r:embed="rId4"/>
          <a:stretch>
            <a:fillRect/>
          </a:stretch>
        </p:blipFill>
        <p:spPr>
          <a:xfrm>
            <a:off x="9934575" y="5749131"/>
            <a:ext cx="2247900" cy="1000125"/>
          </a:xfrm>
          <a:prstGeom prst="rect">
            <a:avLst/>
          </a:prstGeom>
        </p:spPr>
      </p:pic>
      <p:pic>
        <p:nvPicPr>
          <p:cNvPr id="7" name="Picture 6"/>
          <p:cNvPicPr>
            <a:picLocks noChangeAspect="1"/>
          </p:cNvPicPr>
          <p:nvPr/>
        </p:nvPicPr>
        <p:blipFill>
          <a:blip r:embed="rId5"/>
          <a:stretch>
            <a:fillRect/>
          </a:stretch>
        </p:blipFill>
        <p:spPr>
          <a:xfrm>
            <a:off x="814537" y="2800351"/>
            <a:ext cx="4730319" cy="3586162"/>
          </a:xfrm>
          <a:prstGeom prst="rect">
            <a:avLst/>
          </a:prstGeom>
        </p:spPr>
      </p:pic>
    </p:spTree>
    <p:extLst>
      <p:ext uri="{BB962C8B-B14F-4D97-AF65-F5344CB8AC3E}">
        <p14:creationId xmlns:p14="http://schemas.microsoft.com/office/powerpoint/2010/main" val="3392986132"/>
      </p:ext>
    </p:extLst>
  </p:cSld>
  <p:clrMapOvr>
    <a:masterClrMapping/>
  </p:clrMapOvr>
  <mc:AlternateContent xmlns:mc="http://schemas.openxmlformats.org/markup-compatibility/2006" xmlns:p14="http://schemas.microsoft.com/office/powerpoint/2010/main">
    <mc:Choice Requires="p14">
      <p:transition p14:dur="10" advClick="0" advTm="34325">
        <p:random/>
      </p:transition>
    </mc:Choice>
    <mc:Fallback xmlns="">
      <p:transition advClick="0" advTm="34325">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9466" y="1037084"/>
            <a:ext cx="5565098" cy="1600199"/>
          </a:xfrm>
        </p:spPr>
        <p:txBody>
          <a:bodyPr>
            <a:normAutofit/>
          </a:bodyPr>
          <a:lstStyle/>
          <a:p>
            <a:r>
              <a:rPr lang="en-US" b="1" dirty="0"/>
              <a:t>Hospital/homebound services Program informational booklet</a:t>
            </a:r>
          </a:p>
        </p:txBody>
      </p:sp>
      <p:sp>
        <p:nvSpPr>
          <p:cNvPr id="2" name="Content Placeholder 1"/>
          <p:cNvSpPr>
            <a:spLocks noGrp="1"/>
          </p:cNvSpPr>
          <p:nvPr>
            <p:ph idx="1"/>
          </p:nvPr>
        </p:nvSpPr>
        <p:spPr/>
        <p:txBody>
          <a:bodyPr/>
          <a:lstStyle/>
          <a:p>
            <a:endParaRPr lang="en-US"/>
          </a:p>
        </p:txBody>
      </p:sp>
      <p:sp>
        <p:nvSpPr>
          <p:cNvPr id="6" name="Text Placeholder 5"/>
          <p:cNvSpPr>
            <a:spLocks noGrp="1"/>
          </p:cNvSpPr>
          <p:nvPr>
            <p:ph type="body" sz="half" idx="2"/>
          </p:nvPr>
        </p:nvSpPr>
        <p:spPr/>
        <p:txBody>
          <a:bodyPr/>
          <a:lstStyle/>
          <a:p>
            <a:endParaRPr lang="en-US" dirty="0"/>
          </a:p>
        </p:txBody>
      </p:sp>
      <p:pic>
        <p:nvPicPr>
          <p:cNvPr id="8" name="Content Placeholder 9"/>
          <p:cNvPicPr>
            <a:picLocks noGrp="1" noChangeAspect="1"/>
          </p:cNvPicPr>
          <p:nvPr>
            <p:ph sz="half" idx="4294967295"/>
          </p:nvPr>
        </p:nvPicPr>
        <p:blipFill>
          <a:blip r:embed="rId3"/>
          <a:stretch>
            <a:fillRect/>
          </a:stretch>
        </p:blipFill>
        <p:spPr>
          <a:xfrm>
            <a:off x="0" y="3124200"/>
            <a:ext cx="4559300" cy="3597275"/>
          </a:xfrm>
          <a:prstGeom prst="rect">
            <a:avLst/>
          </a:prstGeom>
        </p:spPr>
      </p:pic>
      <p:cxnSp>
        <p:nvCxnSpPr>
          <p:cNvPr id="3" name="Straight Arrow Connector 2"/>
          <p:cNvCxnSpPr/>
          <p:nvPr/>
        </p:nvCxnSpPr>
        <p:spPr>
          <a:xfrm flipV="1">
            <a:off x="3135851" y="3932527"/>
            <a:ext cx="3870636" cy="246827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a:stretch>
            <a:fillRect/>
          </a:stretch>
        </p:blipFill>
        <p:spPr>
          <a:xfrm>
            <a:off x="6874189" y="548016"/>
            <a:ext cx="4472386" cy="6002413"/>
          </a:xfrm>
          <a:prstGeom prst="rect">
            <a:avLst/>
          </a:prstGeom>
        </p:spPr>
      </p:pic>
    </p:spTree>
    <p:extLst>
      <p:ext uri="{BB962C8B-B14F-4D97-AF65-F5344CB8AC3E}">
        <p14:creationId xmlns:p14="http://schemas.microsoft.com/office/powerpoint/2010/main" val="2220649561"/>
      </p:ext>
    </p:extLst>
  </p:cSld>
  <p:clrMapOvr>
    <a:masterClrMapping/>
  </p:clrMapOvr>
  <mc:AlternateContent xmlns:mc="http://schemas.openxmlformats.org/markup-compatibility/2006" xmlns:p14="http://schemas.microsoft.com/office/powerpoint/2010/main">
    <mc:Choice Requires="p14">
      <p:transition p14:dur="10" advClick="0" advTm="35000">
        <p:random/>
      </p:transition>
    </mc:Choice>
    <mc:Fallback xmlns="">
      <p:transition advClick="0" advTm="3500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2019 – 2020 HHB Stats </a:t>
            </a:r>
          </a:p>
        </p:txBody>
      </p:sp>
      <p:sp>
        <p:nvSpPr>
          <p:cNvPr id="3" name="Content Placeholder 2"/>
          <p:cNvSpPr>
            <a:spLocks noGrp="1"/>
          </p:cNvSpPr>
          <p:nvPr>
            <p:ph idx="1"/>
          </p:nvPr>
        </p:nvSpPr>
        <p:spPr>
          <a:xfrm>
            <a:off x="698268" y="2057402"/>
            <a:ext cx="10807932" cy="4343398"/>
          </a:xfrm>
        </p:spPr>
        <p:txBody>
          <a:bodyPr>
            <a:normAutofit/>
          </a:bodyPr>
          <a:lstStyle/>
          <a:p>
            <a:endParaRPr lang="en-US" sz="2800" dirty="0"/>
          </a:p>
          <a:p>
            <a:r>
              <a:rPr lang="en-US" sz="2800" b="1" u="sng" dirty="0"/>
              <a:t>Total Number of Students Served </a:t>
            </a:r>
            <a:r>
              <a:rPr lang="en-US" sz="2800" dirty="0"/>
              <a:t>= 149</a:t>
            </a:r>
          </a:p>
          <a:p>
            <a:pPr lvl="1"/>
            <a:r>
              <a:rPr lang="en-US" sz="2600" dirty="0"/>
              <a:t>Elementary = 27</a:t>
            </a:r>
          </a:p>
          <a:p>
            <a:pPr lvl="1"/>
            <a:r>
              <a:rPr lang="en-US" sz="2600" dirty="0"/>
              <a:t>Middle = 17</a:t>
            </a:r>
          </a:p>
          <a:p>
            <a:pPr lvl="1"/>
            <a:r>
              <a:rPr lang="en-US" sz="2600" dirty="0"/>
              <a:t>High = 98</a:t>
            </a:r>
          </a:p>
          <a:p>
            <a:pPr lvl="1"/>
            <a:r>
              <a:rPr lang="en-US" sz="2600" dirty="0"/>
              <a:t>Special Programs = 7</a:t>
            </a:r>
          </a:p>
          <a:p>
            <a:pPr lvl="1"/>
            <a:endParaRPr lang="en-US" sz="2600" dirty="0"/>
          </a:p>
          <a:p>
            <a:r>
              <a:rPr lang="en-US" sz="2800" b="1" u="sng" dirty="0"/>
              <a:t>Full-Time</a:t>
            </a:r>
            <a:r>
              <a:rPr lang="en-US" sz="2800" dirty="0"/>
              <a:t> = 101</a:t>
            </a:r>
          </a:p>
          <a:p>
            <a:r>
              <a:rPr lang="en-US" sz="2800" b="1" u="sng" dirty="0"/>
              <a:t>Intermittent</a:t>
            </a:r>
            <a:r>
              <a:rPr lang="en-US" sz="2800" dirty="0"/>
              <a:t> = 48</a:t>
            </a:r>
          </a:p>
          <a:p>
            <a:pPr lvl="1"/>
            <a:endParaRPr lang="en-US" sz="2600" dirty="0"/>
          </a:p>
        </p:txBody>
      </p:sp>
    </p:spTree>
    <p:extLst>
      <p:ext uri="{BB962C8B-B14F-4D97-AF65-F5344CB8AC3E}">
        <p14:creationId xmlns:p14="http://schemas.microsoft.com/office/powerpoint/2010/main" val="22298228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advClick="0" advTm="3000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With covid-19, are we still providing </a:t>
            </a:r>
            <a:r>
              <a:rPr lang="en-US" b="1" dirty="0" err="1"/>
              <a:t>HHb</a:t>
            </a:r>
            <a:r>
              <a:rPr lang="en-US" b="1" dirty="0"/>
              <a:t> Services? </a:t>
            </a:r>
          </a:p>
        </p:txBody>
      </p:sp>
      <p:sp>
        <p:nvSpPr>
          <p:cNvPr id="3" name="Content Placeholder 2"/>
          <p:cNvSpPr>
            <a:spLocks noGrp="1"/>
          </p:cNvSpPr>
          <p:nvPr>
            <p:ph idx="1"/>
          </p:nvPr>
        </p:nvSpPr>
        <p:spPr>
          <a:xfrm>
            <a:off x="698268" y="2057402"/>
            <a:ext cx="10807932" cy="4343398"/>
          </a:xfrm>
        </p:spPr>
        <p:txBody>
          <a:bodyPr>
            <a:normAutofit fontScale="92500" lnSpcReduction="20000"/>
          </a:bodyPr>
          <a:lstStyle/>
          <a:p>
            <a:endParaRPr lang="en-US" sz="2800" dirty="0"/>
          </a:p>
          <a:p>
            <a:r>
              <a:rPr lang="en-US" sz="2800" dirty="0"/>
              <a:t>Students can still experience illnesses and injuries = absences</a:t>
            </a:r>
          </a:p>
          <a:p>
            <a:r>
              <a:rPr lang="en-US" sz="2800" dirty="0"/>
              <a:t>Encouraging students to utilize online platform</a:t>
            </a:r>
          </a:p>
          <a:p>
            <a:r>
              <a:rPr lang="en-US" sz="2800" dirty="0"/>
              <a:t>Each Homebound request will be reviewed on a case by case basis. </a:t>
            </a:r>
          </a:p>
          <a:p>
            <a:r>
              <a:rPr lang="en-US" sz="2800" dirty="0"/>
              <a:t> If approved, homebound instruction will be provided via phone and conference formats (Teams, </a:t>
            </a:r>
            <a:r>
              <a:rPr lang="en-US" sz="2800" dirty="0" err="1"/>
              <a:t>Zoom,etc</a:t>
            </a:r>
            <a:r>
              <a:rPr lang="en-US" sz="2800" dirty="0"/>
              <a:t>.). </a:t>
            </a:r>
          </a:p>
          <a:p>
            <a:r>
              <a:rPr lang="en-US" sz="2800" dirty="0"/>
              <a:t>At this time, </a:t>
            </a:r>
            <a:r>
              <a:rPr lang="en-US" sz="2800" b="1" dirty="0"/>
              <a:t>no face-to-face HHB</a:t>
            </a:r>
            <a:r>
              <a:rPr lang="en-US" sz="2800" dirty="0"/>
              <a:t> </a:t>
            </a:r>
            <a:r>
              <a:rPr lang="en-US" sz="2800" b="1" dirty="0"/>
              <a:t>instruction</a:t>
            </a:r>
            <a:r>
              <a:rPr lang="en-US" sz="2800" dirty="0"/>
              <a:t> will be provided</a:t>
            </a:r>
          </a:p>
          <a:p>
            <a:r>
              <a:rPr lang="en-US" sz="2800" dirty="0"/>
              <a:t> When circumstances change that allow for in-person HHB instruction, schools and families will be notified.</a:t>
            </a:r>
          </a:p>
          <a:p>
            <a:r>
              <a:rPr lang="en-US" sz="2800" dirty="0"/>
              <a:t>Students must meet eligibility criteria</a:t>
            </a:r>
          </a:p>
        </p:txBody>
      </p:sp>
    </p:spTree>
    <p:extLst>
      <p:ext uri="{BB962C8B-B14F-4D97-AF65-F5344CB8AC3E}">
        <p14:creationId xmlns:p14="http://schemas.microsoft.com/office/powerpoint/2010/main" val="10542659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advClick="0" advTm="3000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2300" y="764374"/>
            <a:ext cx="8610600" cy="1293028"/>
          </a:xfrm>
        </p:spPr>
        <p:txBody>
          <a:bodyPr>
            <a:normAutofit/>
          </a:bodyPr>
          <a:lstStyle/>
          <a:p>
            <a:r>
              <a:rPr lang="en-US" b="1" dirty="0"/>
              <a:t>What are hospital/homebound services?</a:t>
            </a:r>
          </a:p>
        </p:txBody>
      </p:sp>
      <p:sp>
        <p:nvSpPr>
          <p:cNvPr id="3" name="Content Placeholder 2"/>
          <p:cNvSpPr>
            <a:spLocks noGrp="1"/>
          </p:cNvSpPr>
          <p:nvPr>
            <p:ph idx="1"/>
          </p:nvPr>
        </p:nvSpPr>
        <p:spPr>
          <a:xfrm>
            <a:off x="685800" y="2057402"/>
            <a:ext cx="10820400" cy="4161284"/>
          </a:xfrm>
        </p:spPr>
        <p:txBody>
          <a:bodyPr>
            <a:normAutofit fontScale="92500"/>
          </a:bodyPr>
          <a:lstStyle/>
          <a:p>
            <a:pPr marL="0" indent="0">
              <a:buNone/>
            </a:pPr>
            <a:r>
              <a:rPr lang="en-US" b="1" u="sng" dirty="0"/>
              <a:t>GA State Board of Education Rule 160-4-2-.31</a:t>
            </a:r>
          </a:p>
          <a:p>
            <a:pPr marL="0" indent="0">
              <a:lnSpc>
                <a:spcPct val="150000"/>
              </a:lnSpc>
              <a:buNone/>
            </a:pPr>
            <a:r>
              <a:rPr lang="en-US" dirty="0"/>
              <a:t>Hospital/Homebound (HHB) services are designed to provide continuity of educational services between the classroom and home or hospital for students in Georgia public schools whose medical needs, either physical or psychiatric, do not allow them to attend school for a limited period of time. HHB instruction may be used to supplement the classroom program for students with health impairments whose conditions may interfere with regular school attendance (e.g., students receiving dialysis or radiation/chemotherapy or students with other serious health conditions).</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7738" y="5637244"/>
            <a:ext cx="1475894" cy="963265"/>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33064346"/>
      </p:ext>
    </p:extLst>
  </p:cSld>
  <p:clrMapOvr>
    <a:masterClrMapping/>
  </p:clrMapOvr>
  <mc:AlternateContent xmlns:mc="http://schemas.openxmlformats.org/markup-compatibility/2006" xmlns:p14="http://schemas.microsoft.com/office/powerpoint/2010/main">
    <mc:Choice Requires="p14">
      <p:transition p14:dur="10" advClick="0" advTm="43000">
        <p:random/>
      </p:transition>
    </mc:Choice>
    <mc:Fallback xmlns="">
      <p:transition advClick="0" advTm="4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901532"/>
            <a:ext cx="8610600" cy="1293028"/>
          </a:xfrm>
        </p:spPr>
        <p:txBody>
          <a:bodyPr>
            <a:normAutofit/>
          </a:bodyPr>
          <a:lstStyle/>
          <a:p>
            <a:r>
              <a:rPr lang="en-US" b="1" dirty="0"/>
              <a:t>What are hospital/homebound services?</a:t>
            </a:r>
          </a:p>
        </p:txBody>
      </p:sp>
      <p:sp>
        <p:nvSpPr>
          <p:cNvPr id="3" name="Content Placeholder 2"/>
          <p:cNvSpPr>
            <a:spLocks noGrp="1"/>
          </p:cNvSpPr>
          <p:nvPr>
            <p:ph idx="1"/>
          </p:nvPr>
        </p:nvSpPr>
        <p:spPr/>
        <p:txBody>
          <a:bodyPr>
            <a:normAutofit fontScale="92500" lnSpcReduction="20000"/>
          </a:bodyPr>
          <a:lstStyle/>
          <a:p>
            <a:r>
              <a:rPr lang="en-US" dirty="0"/>
              <a:t>Temporary in nature</a:t>
            </a:r>
          </a:p>
          <a:p>
            <a:pPr marL="0" indent="0">
              <a:buNone/>
            </a:pPr>
            <a:endParaRPr lang="en-US" dirty="0"/>
          </a:p>
          <a:p>
            <a:r>
              <a:rPr lang="en-US" dirty="0"/>
              <a:t>Not intended to replace regular school services</a:t>
            </a:r>
          </a:p>
          <a:p>
            <a:endParaRPr lang="en-US" dirty="0"/>
          </a:p>
          <a:p>
            <a:r>
              <a:rPr lang="en-US" dirty="0"/>
              <a:t>Different from SPED homebased services and  homeschool </a:t>
            </a:r>
          </a:p>
          <a:p>
            <a:endParaRPr lang="en-US" dirty="0"/>
          </a:p>
          <a:p>
            <a:r>
              <a:rPr lang="en-US" dirty="0"/>
              <a:t>Types of Hospital/Homebound Services:</a:t>
            </a:r>
          </a:p>
          <a:p>
            <a:pPr marL="0" indent="0">
              <a:buNone/>
            </a:pPr>
            <a:endParaRPr lang="en-US" dirty="0"/>
          </a:p>
          <a:p>
            <a:pPr lvl="1">
              <a:buFont typeface="Wingdings" panose="05000000000000000000" pitchFamily="2" charset="2"/>
              <a:buChar char="Ø"/>
            </a:pPr>
            <a:r>
              <a:rPr lang="en-US" dirty="0"/>
              <a:t>Full Time</a:t>
            </a:r>
          </a:p>
          <a:p>
            <a:pPr marL="457200" lvl="1" indent="0">
              <a:buNone/>
            </a:pPr>
            <a:endParaRPr lang="en-US" dirty="0"/>
          </a:p>
          <a:p>
            <a:pPr lvl="1">
              <a:buFont typeface="Wingdings" panose="05000000000000000000" pitchFamily="2" charset="2"/>
              <a:buChar char="Ø"/>
            </a:pPr>
            <a:r>
              <a:rPr lang="en-US" dirty="0"/>
              <a:t>Intermittent</a:t>
            </a:r>
          </a:p>
          <a:p>
            <a:pPr marL="457200" lvl="1" indent="0">
              <a:buNone/>
            </a:pPr>
            <a:endParaRPr lang="en-US" dirty="0"/>
          </a:p>
          <a:p>
            <a:pPr lvl="1">
              <a:buFont typeface="Wingdings" panose="05000000000000000000" pitchFamily="2" charset="2"/>
              <a:buChar char="Ø"/>
            </a:pPr>
            <a:r>
              <a:rPr lang="en-US" dirty="0"/>
              <a:t>Long-Term</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2565" y="2975687"/>
            <a:ext cx="2020525" cy="1318727"/>
          </a:xfrm>
          <a:prstGeom prst="rect">
            <a:avLst/>
          </a:prstGeom>
        </p:spPr>
      </p:pic>
    </p:spTree>
    <p:extLst>
      <p:ext uri="{BB962C8B-B14F-4D97-AF65-F5344CB8AC3E}">
        <p14:creationId xmlns:p14="http://schemas.microsoft.com/office/powerpoint/2010/main" val="2817977006"/>
      </p:ext>
    </p:extLst>
  </p:cSld>
  <p:clrMapOvr>
    <a:masterClrMapping/>
  </p:clrMapOvr>
  <mc:AlternateContent xmlns:mc="http://schemas.openxmlformats.org/markup-compatibility/2006" xmlns:p14="http://schemas.microsoft.com/office/powerpoint/2010/main">
    <mc:Choice Requires="p14">
      <p:transition p14:dur="10" advClick="0" advTm="118000">
        <p:random/>
      </p:transition>
    </mc:Choice>
    <mc:Fallback xmlns="">
      <p:transition advClick="0" advTm="11800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Student eligibility criteria</a:t>
            </a:r>
          </a:p>
        </p:txBody>
      </p:sp>
      <p:sp>
        <p:nvSpPr>
          <p:cNvPr id="3" name="Content Placeholder 2"/>
          <p:cNvSpPr>
            <a:spLocks noGrp="1"/>
          </p:cNvSpPr>
          <p:nvPr>
            <p:ph idx="1"/>
          </p:nvPr>
        </p:nvSpPr>
        <p:spPr>
          <a:xfrm>
            <a:off x="685800" y="1812897"/>
            <a:ext cx="10820400" cy="4667415"/>
          </a:xfrm>
        </p:spPr>
        <p:txBody>
          <a:bodyPr>
            <a:normAutofit/>
          </a:bodyPr>
          <a:lstStyle/>
          <a:p>
            <a:pPr marL="0" indent="0">
              <a:buNone/>
            </a:pPr>
            <a:r>
              <a:rPr lang="en-US" dirty="0"/>
              <a:t>Eligible students must:</a:t>
            </a:r>
          </a:p>
          <a:p>
            <a:pPr>
              <a:lnSpc>
                <a:spcPct val="150000"/>
              </a:lnSpc>
            </a:pPr>
            <a:r>
              <a:rPr lang="en-US" dirty="0"/>
              <a:t> be enrolled in a Richmond County Public School;</a:t>
            </a:r>
          </a:p>
          <a:p>
            <a:pPr>
              <a:lnSpc>
                <a:spcPct val="150000"/>
              </a:lnSpc>
            </a:pPr>
            <a:r>
              <a:rPr lang="en-US" dirty="0"/>
              <a:t>have a medical and/or psychiatric condition that prevents school attendance documented by a licensed physician. </a:t>
            </a:r>
          </a:p>
          <a:p>
            <a:pPr lvl="1">
              <a:lnSpc>
                <a:spcPct val="150000"/>
              </a:lnSpc>
              <a:buFont typeface="Wingdings" panose="05000000000000000000" pitchFamily="2" charset="2"/>
              <a:buChar char="Ø"/>
            </a:pPr>
            <a:r>
              <a:rPr lang="en-US" b="1" u="sng" dirty="0"/>
              <a:t>Only a psychiatrist can submit a medical request form for an emotional or psychiatric disorder. </a:t>
            </a:r>
          </a:p>
          <a:p>
            <a:pPr lvl="1">
              <a:lnSpc>
                <a:spcPct val="150000"/>
              </a:lnSpc>
              <a:buFont typeface="Wingdings" panose="05000000000000000000" pitchFamily="2" charset="2"/>
              <a:buChar char="Ø"/>
            </a:pPr>
            <a:r>
              <a:rPr lang="en-US" dirty="0"/>
              <a:t>The referring licensed physician and/or licensed psychiatrist must be the treating physician or psychiatrist for the medical and/or psychiatric condition for which the student is requesting HHB services. </a:t>
            </a:r>
          </a:p>
        </p:txBody>
      </p:sp>
      <p:pic>
        <p:nvPicPr>
          <p:cNvPr id="4" name="Picture 3"/>
          <p:cNvPicPr>
            <a:picLocks noChangeAspect="1"/>
          </p:cNvPicPr>
          <p:nvPr/>
        </p:nvPicPr>
        <p:blipFill>
          <a:blip r:embed="rId5"/>
          <a:stretch>
            <a:fillRect/>
          </a:stretch>
        </p:blipFill>
        <p:spPr>
          <a:xfrm>
            <a:off x="10090261" y="2057401"/>
            <a:ext cx="1539361" cy="1311308"/>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903127890"/>
      </p:ext>
    </p:extLst>
  </p:cSld>
  <p:clrMapOvr>
    <a:masterClrMapping/>
  </p:clrMapOvr>
  <mc:AlternateContent xmlns:mc="http://schemas.openxmlformats.org/markup-compatibility/2006" xmlns:p14="http://schemas.microsoft.com/office/powerpoint/2010/main">
    <mc:Choice Requires="p14">
      <p:transition p14:dur="10" advClick="0" advTm="68000">
        <p:random/>
      </p:transition>
    </mc:Choice>
    <mc:Fallback xmlns="">
      <p:transition advClick="0" advTm="6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4232</TotalTime>
  <Words>5277</Words>
  <Application>Microsoft Office PowerPoint</Application>
  <PresentationFormat>Widescreen</PresentationFormat>
  <Paragraphs>499</Paragraphs>
  <Slides>37</Slides>
  <Notes>37</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Century Gothic</vt:lpstr>
      <vt:lpstr>Times New Roman</vt:lpstr>
      <vt:lpstr>Wingdings</vt:lpstr>
      <vt:lpstr>Vapor Trail</vt:lpstr>
      <vt:lpstr>Hospital /homebound basics 2020 - 2021</vt:lpstr>
      <vt:lpstr>Topics covered</vt:lpstr>
      <vt:lpstr>PowerPoint Presentation</vt:lpstr>
      <vt:lpstr>Hospital/homebound services Program informational booklet</vt:lpstr>
      <vt:lpstr>2019 – 2020 HHB Stats </vt:lpstr>
      <vt:lpstr>With covid-19, are we still providing HHb Services? </vt:lpstr>
      <vt:lpstr>What are hospital/homebound services?</vt:lpstr>
      <vt:lpstr>What are hospital/homebound services?</vt:lpstr>
      <vt:lpstr>Student eligibility criteria</vt:lpstr>
      <vt:lpstr>Student eligibility criteria, Con’t.</vt:lpstr>
      <vt:lpstr>Student eligibility criteria, Con’t.</vt:lpstr>
      <vt:lpstr>TEACHER Qualifications</vt:lpstr>
      <vt:lpstr>Application process</vt:lpstr>
      <vt:lpstr>When can services begin?</vt:lpstr>
      <vt:lpstr>Sliding scale of services for students with chronic illness (dialysis, chemotherapy, etc.)</vt:lpstr>
      <vt:lpstr>Delivery of Services</vt:lpstr>
      <vt:lpstr>Delivery of Services</vt:lpstr>
      <vt:lpstr>delivery models and instructional delivery</vt:lpstr>
      <vt:lpstr>Instructional delivery</vt:lpstr>
      <vt:lpstr>Services for pregnant teens/parenting teens</vt:lpstr>
      <vt:lpstr>ATTENDANCE</vt:lpstr>
      <vt:lpstr>ATTENDANCE</vt:lpstr>
      <vt:lpstr>ATTENDANCE</vt:lpstr>
      <vt:lpstr>ATTENDANCE</vt:lpstr>
      <vt:lpstr>Termination of services</vt:lpstr>
      <vt:lpstr>Termination of services</vt:lpstr>
      <vt:lpstr>Forms: Educational Services Plan (ESP)</vt:lpstr>
      <vt:lpstr>Educational Services Plan (ESP)</vt:lpstr>
      <vt:lpstr>Forms &amp; payroll</vt:lpstr>
      <vt:lpstr>Services log/payroll form</vt:lpstr>
      <vt:lpstr>Sample time sheet</vt:lpstr>
      <vt:lpstr>Submitting payroll during pandemic</vt:lpstr>
      <vt:lpstr>Submitting payroll during pandemic</vt:lpstr>
      <vt:lpstr>Other Available forms and Documents</vt:lpstr>
      <vt:lpstr>Other Final reminders</vt:lpstr>
      <vt:lpstr>Contact information </vt:lpstr>
      <vt:lpstr>THANK YOU FOR HELPING RCSS STUDENTS TO SUCCEED!</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Hospital /homebound basics 2018 - 19</dc:title>
  <dc:creator>Gloster, Aronica</dc:creator>
  <cp:lastModifiedBy>Hutcheson, Wanda</cp:lastModifiedBy>
  <cp:revision>100</cp:revision>
  <cp:lastPrinted>2020-08-17T12:51:53Z</cp:lastPrinted>
  <dcterms:created xsi:type="dcterms:W3CDTF">2018-07-05T18:19:33Z</dcterms:created>
  <dcterms:modified xsi:type="dcterms:W3CDTF">2022-03-10T16:59:27Z</dcterms:modified>
</cp:coreProperties>
</file>